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62" r:id="rId4"/>
    <p:sldId id="333" r:id="rId5"/>
    <p:sldId id="341" r:id="rId6"/>
    <p:sldId id="261" r:id="rId7"/>
    <p:sldId id="290" r:id="rId8"/>
    <p:sldId id="296" r:id="rId9"/>
    <p:sldId id="298" r:id="rId10"/>
    <p:sldId id="299" r:id="rId11"/>
    <p:sldId id="294" r:id="rId12"/>
    <p:sldId id="263" r:id="rId13"/>
    <p:sldId id="279" r:id="rId14"/>
    <p:sldId id="344" r:id="rId15"/>
    <p:sldId id="302" r:id="rId16"/>
    <p:sldId id="282" r:id="rId17"/>
    <p:sldId id="284" r:id="rId18"/>
    <p:sldId id="280" r:id="rId19"/>
    <p:sldId id="281" r:id="rId20"/>
    <p:sldId id="283" r:id="rId21"/>
    <p:sldId id="285" r:id="rId22"/>
    <p:sldId id="287" r:id="rId23"/>
    <p:sldId id="288" r:id="rId24"/>
    <p:sldId id="303" r:id="rId25"/>
    <p:sldId id="304" r:id="rId26"/>
    <p:sldId id="306" r:id="rId27"/>
    <p:sldId id="307" r:id="rId28"/>
    <p:sldId id="308" r:id="rId29"/>
    <p:sldId id="310" r:id="rId30"/>
    <p:sldId id="331" r:id="rId31"/>
    <p:sldId id="334" r:id="rId32"/>
    <p:sldId id="266" r:id="rId33"/>
    <p:sldId id="345" r:id="rId34"/>
    <p:sldId id="267" r:id="rId35"/>
    <p:sldId id="268" r:id="rId36"/>
    <p:sldId id="340" r:id="rId37"/>
    <p:sldId id="313" r:id="rId38"/>
    <p:sldId id="335" r:id="rId39"/>
    <p:sldId id="295" r:id="rId40"/>
    <p:sldId id="312" r:id="rId41"/>
    <p:sldId id="336" r:id="rId42"/>
    <p:sldId id="318" r:id="rId43"/>
    <p:sldId id="319" r:id="rId44"/>
    <p:sldId id="269" r:id="rId45"/>
    <p:sldId id="270" r:id="rId46"/>
    <p:sldId id="271" r:id="rId47"/>
    <p:sldId id="272" r:id="rId48"/>
    <p:sldId id="273" r:id="rId49"/>
    <p:sldId id="311" r:id="rId50"/>
    <p:sldId id="338" r:id="rId51"/>
    <p:sldId id="321" r:id="rId52"/>
    <p:sldId id="342" r:id="rId53"/>
    <p:sldId id="258" r:id="rId54"/>
    <p:sldId id="259" r:id="rId55"/>
    <p:sldId id="343" r:id="rId56"/>
    <p:sldId id="278" r:id="rId57"/>
  </p:sldIdLst>
  <p:sldSz cx="12192000" cy="6858000"/>
  <p:notesSz cx="6858000" cy="9144000"/>
  <p:embeddedFontLst>
    <p:embeddedFont>
      <p:font typeface="메이플스토리" panose="020B0600000101010101" charset="-127"/>
      <p:regular r:id="rId58"/>
      <p:bold r:id="rId59"/>
    </p:embeddedFont>
    <p:embeddedFont>
      <p:font typeface="경기천년제목 Medium" panose="02020603020101020101" pitchFamily="18" charset="-127"/>
      <p:regular r:id="rId60"/>
    </p:embeddedFont>
    <p:embeddedFont>
      <p:font typeface="맑은 고딕" panose="020B0503020000020004" pitchFamily="50" charset="-127"/>
      <p:regular r:id="rId61"/>
      <p:bold r:id="rId6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SU" initials="W" lastIdx="1" clrIdx="0">
    <p:extLst>
      <p:ext uri="{19B8F6BF-5375-455C-9EA6-DF929625EA0E}">
        <p15:presenceInfo xmlns:p15="http://schemas.microsoft.com/office/powerpoint/2012/main" userId="WSU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1.fntdata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3.fntdata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2.fntdata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8B70B9-766A-4CE9-B231-252BA9A86F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8737343-8340-4BE9-9317-9D04D07E31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1740C9-7F6C-4CE3-8C03-C0287598D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8DFED30-EC71-46B8-8C87-1E75F6189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92F9059-A3B5-4D31-8074-C349F5896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9515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21B0ED-B003-49E1-80E7-4B5B786F0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8F201E4-B01B-4965-99FF-894C4DDFC4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6AAFAC6-E6B6-443F-BDEF-5805B4C1A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4A6D4AE-F3BB-40CE-BDAD-5E233344C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AD66579-F8A8-455D-9403-C9EAB1278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087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B33751-52E8-4BCD-8F0A-298D921EB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7E97251-3648-457C-A3D2-603E2342DD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0E7CB12-3BE1-4E31-A5B2-5A60C572E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C07AE2C-07BD-4FD3-80E7-DE6977C3C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A876C32-95CB-4BFA-BB26-E8004807D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8659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DFD812-E8CE-4433-A521-CB21B88F6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257B4DB-44AB-4E78-916A-E6B8A4FA75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8587B57-80D6-4C09-9164-DF439A067B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BA5B49A-8987-41DF-93C7-C9CAE35BF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66C8C88-71A5-47F9-8DB3-212A3FD10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EA40D29-C99F-4DFD-B1B7-6C3DA748E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787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E6DC26-1AC7-4D34-BB05-B463E875A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EA74B93-BAAA-4AB0-AE70-C3C8B7B876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5ABA343-27D9-44D9-8CDA-2A7037CCC7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3989A18-492D-43F7-9F08-13431DDF0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425123D-2079-4452-A858-95D674C266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290B7BC-8018-4CEF-B6AB-2F911205D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E94D749-ABB4-42B4-B8E0-0A1AEFD9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9CB20E8-958C-4111-AC59-9F3D9253D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2541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8D2E85-0EF4-429B-AD74-DD9EDA9E4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C7E8FD2-1163-47F5-AAFA-320F9EE6E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539BF3A-FDCE-4DD0-A454-B5E8B3E5D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BD3D4CE-D170-4EF0-B1B1-3C69969C3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6272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A0A8BE9-63EE-4FA4-A92C-81154E1F3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69CA0FE-7304-4705-9A9F-5C985E4B8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387A65C-BF18-44DD-BAC8-C0A6DC130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9715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742C75-1EDD-4EAE-8205-1834ECB8C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72A916F-FD85-4E1C-9D83-B131CD513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5A8A725-4067-41E6-AA93-DEADB85CD8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C12FD29-E642-4D79-9B5D-4FB16018F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253BF2-B8D0-4488-9813-63A98E93E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3A74268-C4B5-4B1A-83A4-B47DEEF2D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2307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77DE01-F826-493C-942B-C221FDD2B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D55401E-8E7A-4B74-825F-0575070FF2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C56A7B3-1C3A-4439-BD41-748DB75B4A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A1F5835-D5ED-4AEE-AA78-AB02FBA41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2DEB7F2-1290-4B74-8EB6-BFE514784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9414FD8-D431-4C5D-B159-BC6938F99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6626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FEE15E-9BD6-40F4-B5F5-2EAFB07C0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9517C6F-CC40-43F1-A4F3-4D16D1F98A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44205F2-2932-4416-9E93-3411BAC90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7A7425-D655-483C-8F91-9EBE19058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E3630F4-77BC-4788-BC9F-977E31B28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2316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FF69A14-BAC7-4C6E-821E-B9A56406A0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3CD71B5-FD5C-4EAD-8832-F9DD967713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0C21600-4A06-469B-830C-E4DA21328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205AEDE-FAD2-4D4D-AC82-7F6F04B3F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01CE333-2C35-44D3-ABC3-82EDA161B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1854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3AF6B90-27A9-4ABB-80C6-AE929F8A9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D06C6AE-BCDD-457D-A96F-774D042701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C967461-8A6F-46ED-8986-20CDE2C576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C7D890-6EE2-43FB-A7E0-C23E5B04CD24}" type="datetimeFigureOut">
              <a:rPr lang="ko-KR" altLang="en-US" smtClean="0"/>
              <a:t>2022-01-25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7A8D13A-70A1-482E-B562-6C83F95981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613126F-2179-4D24-8E12-9D62DA80C8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6CA69-5067-4F9A-B8E4-B03CD62596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6206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8.jpg"/><Relationship Id="rId7" Type="http://schemas.openxmlformats.org/officeDocument/2006/relationships/image" Target="../media/image52.jp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g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54.jpg"/><Relationship Id="rId7" Type="http://schemas.openxmlformats.org/officeDocument/2006/relationships/image" Target="../media/image58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g"/><Relationship Id="rId5" Type="http://schemas.openxmlformats.org/officeDocument/2006/relationships/image" Target="../media/image56.jpg"/><Relationship Id="rId4" Type="http://schemas.openxmlformats.org/officeDocument/2006/relationships/image" Target="../media/image55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2.jpg"/><Relationship Id="rId4" Type="http://schemas.openxmlformats.org/officeDocument/2006/relationships/image" Target="../media/image61.jp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64.jpg"/><Relationship Id="rId7" Type="http://schemas.openxmlformats.org/officeDocument/2006/relationships/image" Target="../media/image68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jpg"/><Relationship Id="rId5" Type="http://schemas.openxmlformats.org/officeDocument/2006/relationships/image" Target="../media/image66.jpg"/><Relationship Id="rId4" Type="http://schemas.openxmlformats.org/officeDocument/2006/relationships/image" Target="../media/image65.jp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7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7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7.png"/><Relationship Id="rId7" Type="http://schemas.openxmlformats.org/officeDocument/2006/relationships/image" Target="../media/image81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g"/><Relationship Id="rId3" Type="http://schemas.openxmlformats.org/officeDocument/2006/relationships/image" Target="../media/image84.jpg"/><Relationship Id="rId7" Type="http://schemas.openxmlformats.org/officeDocument/2006/relationships/image" Target="../media/image88.jp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5" Type="http://schemas.openxmlformats.org/officeDocument/2006/relationships/image" Target="../media/image86.jpg"/><Relationship Id="rId10" Type="http://schemas.openxmlformats.org/officeDocument/2006/relationships/image" Target="../media/image2.PNG"/><Relationship Id="rId4" Type="http://schemas.openxmlformats.org/officeDocument/2006/relationships/image" Target="../media/image85.jpg"/><Relationship Id="rId9" Type="http://schemas.openxmlformats.org/officeDocument/2006/relationships/image" Target="../media/image90.jp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svg"/><Relationship Id="rId13" Type="http://schemas.openxmlformats.org/officeDocument/2006/relationships/image" Target="../media/image112.png"/><Relationship Id="rId18" Type="http://schemas.openxmlformats.org/officeDocument/2006/relationships/image" Target="../media/image117.svg"/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12" Type="http://schemas.openxmlformats.org/officeDocument/2006/relationships/image" Target="../media/image111.svg"/><Relationship Id="rId17" Type="http://schemas.openxmlformats.org/officeDocument/2006/relationships/image" Target="../media/image116.png"/><Relationship Id="rId2" Type="http://schemas.openxmlformats.org/officeDocument/2006/relationships/image" Target="../media/image2.PNG"/><Relationship Id="rId16" Type="http://schemas.openxmlformats.org/officeDocument/2006/relationships/image" Target="../media/image115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5.svg"/><Relationship Id="rId11" Type="http://schemas.openxmlformats.org/officeDocument/2006/relationships/image" Target="../media/image110.png"/><Relationship Id="rId5" Type="http://schemas.openxmlformats.org/officeDocument/2006/relationships/image" Target="../media/image104.png"/><Relationship Id="rId15" Type="http://schemas.openxmlformats.org/officeDocument/2006/relationships/image" Target="../media/image114.png"/><Relationship Id="rId10" Type="http://schemas.openxmlformats.org/officeDocument/2006/relationships/image" Target="../media/image109.svg"/><Relationship Id="rId19" Type="http://schemas.openxmlformats.org/officeDocument/2006/relationships/image" Target="../media/image118.png"/><Relationship Id="rId4" Type="http://schemas.openxmlformats.org/officeDocument/2006/relationships/image" Target="../media/image103.svg"/><Relationship Id="rId9" Type="http://schemas.openxmlformats.org/officeDocument/2006/relationships/image" Target="../media/image108.png"/><Relationship Id="rId14" Type="http://schemas.openxmlformats.org/officeDocument/2006/relationships/image" Target="../media/image113.sv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5434194B-EB56-4062-98C6-CB72F287E3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0022124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B3746DB1-35A8-422F-9955-4F8E75DBB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0E63E811-03D5-4157-89F0-6587F7B81E63}"/>
              </a:ext>
            </a:extLst>
          </p:cNvPr>
          <p:cNvSpPr/>
          <p:nvPr/>
        </p:nvSpPr>
        <p:spPr>
          <a:xfrm>
            <a:off x="5096748" y="4998421"/>
            <a:ext cx="6683733" cy="22687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r"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우송대학교</a:t>
            </a:r>
            <a:endParaRPr lang="en-US" altLang="ko-KR" sz="4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r" latinLnBrk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</a:t>
            </a:r>
            <a:endParaRPr lang="en-US" altLang="ko-KR" sz="4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00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경기천년제목 Medium" panose="02020603020101020101" pitchFamily="18" charset="-127"/>
              <a:ea typeface="경기천년제목 Medium" panose="02020603020101020101" pitchFamily="18" charset="-127"/>
              <a:cs typeface="+mj-cs"/>
            </a:endParaRPr>
          </a:p>
        </p:txBody>
      </p:sp>
      <p:sp>
        <p:nvSpPr>
          <p:cNvPr id="49" name="Freeform 57">
            <a:extLst>
              <a:ext uri="{FF2B5EF4-FFF2-40B4-BE49-F238E27FC236}">
                <a16:creationId xmlns:a16="http://schemas.microsoft.com/office/drawing/2014/main" id="{B817D9AD-5E85-4E85-AC3E-43E24FA91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580219"/>
            <a:ext cx="4383459" cy="5287256"/>
          </a:xfrm>
          <a:custGeom>
            <a:avLst/>
            <a:gdLst>
              <a:gd name="connsiteX0" fmla="*/ 1504462 w 4383459"/>
              <a:gd name="connsiteY0" fmla="*/ 0 h 5287256"/>
              <a:gd name="connsiteX1" fmla="*/ 4383459 w 4383459"/>
              <a:gd name="connsiteY1" fmla="*/ 2878997 h 5287256"/>
              <a:gd name="connsiteX2" fmla="*/ 3114137 w 4383459"/>
              <a:gd name="connsiteY2" fmla="*/ 5266307 h 5287256"/>
              <a:gd name="connsiteX3" fmla="*/ 3079653 w 4383459"/>
              <a:gd name="connsiteY3" fmla="*/ 5287256 h 5287256"/>
              <a:gd name="connsiteX4" fmla="*/ 0 w 4383459"/>
              <a:gd name="connsiteY4" fmla="*/ 5287256 h 5287256"/>
              <a:gd name="connsiteX5" fmla="*/ 0 w 4383459"/>
              <a:gd name="connsiteY5" fmla="*/ 427769 h 5287256"/>
              <a:gd name="connsiteX6" fmla="*/ 132161 w 4383459"/>
              <a:gd name="connsiteY6" fmla="*/ 347480 h 5287256"/>
              <a:gd name="connsiteX7" fmla="*/ 1504462 w 4383459"/>
              <a:gd name="connsiteY7" fmla="*/ 0 h 5287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83459" h="5287256">
                <a:moveTo>
                  <a:pt x="1504462" y="0"/>
                </a:moveTo>
                <a:cubicBezTo>
                  <a:pt x="3094488" y="0"/>
                  <a:pt x="4383459" y="1288971"/>
                  <a:pt x="4383459" y="2878997"/>
                </a:cubicBezTo>
                <a:cubicBezTo>
                  <a:pt x="4383459" y="3872763"/>
                  <a:pt x="3879955" y="4748930"/>
                  <a:pt x="3114137" y="5266307"/>
                </a:cubicBezTo>
                <a:lnTo>
                  <a:pt x="3079653" y="5287256"/>
                </a:lnTo>
                <a:lnTo>
                  <a:pt x="0" y="5287256"/>
                </a:lnTo>
                <a:lnTo>
                  <a:pt x="0" y="427769"/>
                </a:lnTo>
                <a:lnTo>
                  <a:pt x="132161" y="347480"/>
                </a:lnTo>
                <a:cubicBezTo>
                  <a:pt x="540096" y="125876"/>
                  <a:pt x="1007579" y="0"/>
                  <a:pt x="1504462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F0810290-E788-4DE3-B716-DBE58CC6A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2946" y="0"/>
            <a:ext cx="4185112" cy="3170097"/>
          </a:xfrm>
          <a:custGeom>
            <a:avLst/>
            <a:gdLst>
              <a:gd name="connsiteX0" fmla="*/ 301225 w 4185112"/>
              <a:gd name="connsiteY0" fmla="*/ 0 h 3170097"/>
              <a:gd name="connsiteX1" fmla="*/ 3883887 w 4185112"/>
              <a:gd name="connsiteY1" fmla="*/ 0 h 3170097"/>
              <a:gd name="connsiteX2" fmla="*/ 3932552 w 4185112"/>
              <a:gd name="connsiteY2" fmla="*/ 80105 h 3170097"/>
              <a:gd name="connsiteX3" fmla="*/ 4185112 w 4185112"/>
              <a:gd name="connsiteY3" fmla="*/ 1077541 h 3170097"/>
              <a:gd name="connsiteX4" fmla="*/ 2092556 w 4185112"/>
              <a:gd name="connsiteY4" fmla="*/ 3170097 h 3170097"/>
              <a:gd name="connsiteX5" fmla="*/ 0 w 4185112"/>
              <a:gd name="connsiteY5" fmla="*/ 1077541 h 3170097"/>
              <a:gd name="connsiteX6" fmla="*/ 252561 w 4185112"/>
              <a:gd name="connsiteY6" fmla="*/ 80105 h 31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5112" h="3170097">
                <a:moveTo>
                  <a:pt x="301225" y="0"/>
                </a:moveTo>
                <a:lnTo>
                  <a:pt x="3883887" y="0"/>
                </a:lnTo>
                <a:lnTo>
                  <a:pt x="3932552" y="80105"/>
                </a:lnTo>
                <a:cubicBezTo>
                  <a:pt x="4093621" y="376606"/>
                  <a:pt x="4185112" y="716389"/>
                  <a:pt x="4185112" y="1077541"/>
                </a:cubicBezTo>
                <a:cubicBezTo>
                  <a:pt x="4185112" y="2233228"/>
                  <a:pt x="3248243" y="3170097"/>
                  <a:pt x="2092556" y="3170097"/>
                </a:cubicBezTo>
                <a:cubicBezTo>
                  <a:pt x="936869" y="3170097"/>
                  <a:pt x="0" y="2233228"/>
                  <a:pt x="0" y="1077541"/>
                </a:cubicBezTo>
                <a:cubicBezTo>
                  <a:pt x="0" y="716389"/>
                  <a:pt x="91491" y="376606"/>
                  <a:pt x="252561" y="80105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F269D79-290F-4AC0-82E8-37B4B6566F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09" y="2766784"/>
            <a:ext cx="3462467" cy="3070490"/>
          </a:xfrm>
          <a:prstGeom prst="rect">
            <a:avLst/>
          </a:prstGeom>
        </p:spPr>
      </p:pic>
      <p:pic>
        <p:nvPicPr>
          <p:cNvPr id="3" name="그림 2" descr="텍스트, 표지판이(가) 표시된 사진&#10;&#10;자동 생성된 설명">
            <a:extLst>
              <a:ext uri="{FF2B5EF4-FFF2-40B4-BE49-F238E27FC236}">
                <a16:creationId xmlns:a16="http://schemas.microsoft.com/office/drawing/2014/main" id="{ACB1E640-E544-4086-B0D6-C199650B13C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5" t="7189" r="16924" b="6296"/>
          <a:stretch/>
        </p:blipFill>
        <p:spPr>
          <a:xfrm>
            <a:off x="5819692" y="243215"/>
            <a:ext cx="1971619" cy="2650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718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800" y="293340"/>
            <a:ext cx="7924797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목차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pPr lvl="0">
              <a:defRPr lang="ko-KR" altLang="en-US"/>
            </a:pPr>
            <a:endParaRPr lang="en-US" altLang="ko-KR" sz="1400" dirty="0">
              <a:latin typeface="메이플스토리"/>
              <a:ea typeface="메이플스토리"/>
            </a:endParaRPr>
          </a:p>
          <a:p>
            <a:pPr lvl="0">
              <a:defRPr lang="ko-KR" altLang="en-US"/>
            </a:pPr>
            <a:endParaRPr lang="ko-KR" altLang="en-US" sz="1400" dirty="0">
              <a:latin typeface="메이플스토리"/>
              <a:ea typeface="메이플스토리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3058241" y="2191191"/>
            <a:ext cx="2468879" cy="29761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AutoNum type="arabicPeriod"/>
              <a:defRPr lang="ko-KR" altLang="en-US"/>
            </a:pPr>
            <a:r>
              <a:rPr lang="ko-KR" altLang="en-US" sz="2000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소개</a:t>
            </a:r>
            <a:endParaRPr lang="en-US" altLang="ko-KR" sz="2000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latinLnBrk="0">
              <a:lnSpc>
                <a:spcPct val="90000"/>
              </a:lnSpc>
              <a:spcAft>
                <a:spcPct val="31000"/>
              </a:spcAft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우송대학교 소개</a:t>
            </a: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전공 소개</a:t>
            </a: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교육과정</a:t>
            </a: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</a:t>
            </a:r>
            <a:r>
              <a:rPr lang="en-US" altLang="ko-KR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BLOCK</a:t>
            </a: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식 수업</a:t>
            </a:r>
            <a:endParaRPr lang="ko-KR" altLang="en-US" sz="2000" dirty="0">
              <a:ln w="9525"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</a:t>
            </a:r>
            <a:r>
              <a:rPr lang="ko-KR" altLang="en-US" sz="2000" dirty="0">
                <a:ln w="9525"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실습실 시설 현황</a:t>
            </a: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동아리 소개</a:t>
            </a:r>
            <a:endParaRPr lang="en-US" altLang="ko-KR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학생회 소개</a:t>
            </a:r>
            <a:endParaRPr lang="en-US" altLang="ko-KR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1" name="직사각형 40"/>
          <p:cNvSpPr/>
          <p:nvPr/>
        </p:nvSpPr>
        <p:spPr>
          <a:xfrm flipH="1">
            <a:off x="5646812" y="2207324"/>
            <a:ext cx="45719" cy="302553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2" name="직사각형 2"/>
          <p:cNvSpPr/>
          <p:nvPr/>
        </p:nvSpPr>
        <p:spPr>
          <a:xfrm>
            <a:off x="6096000" y="2143689"/>
            <a:ext cx="2167256" cy="33832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457200" latinLnBrk="0"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en-US" altLang="ko-KR" sz="2000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2. </a:t>
            </a:r>
            <a:r>
              <a:rPr lang="ko-KR" altLang="en-US" sz="2000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전공 프로그램 </a:t>
            </a: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</a:t>
            </a:r>
            <a:r>
              <a:rPr lang="ko-KR" altLang="en-US" sz="20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솔반</a:t>
            </a:r>
            <a:endParaRPr lang="ko-KR" altLang="en-US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메뉴경진대회</a:t>
            </a: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교직이수</a:t>
            </a: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인턴쉽 프로그램</a:t>
            </a: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</a:t>
            </a:r>
            <a:r>
              <a:rPr lang="en-US" altLang="ko-KR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INBP </a:t>
            </a: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프로그램</a:t>
            </a:r>
            <a:endParaRPr lang="en-US" altLang="ko-KR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</a:t>
            </a:r>
            <a:r>
              <a:rPr lang="en-US" altLang="ko-KR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CETT </a:t>
            </a: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프로그램</a:t>
            </a:r>
            <a:endParaRPr lang="en-US" altLang="ko-KR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defRPr lang="ko-KR" altLang="en-US"/>
            </a:pP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▶ 자격증</a:t>
            </a:r>
          </a:p>
          <a:p>
            <a:pPr marL="342900" indent="-457200" latinLnBrk="0">
              <a:lnSpc>
                <a:spcPct val="90000"/>
              </a:lnSpc>
              <a:spcAft>
                <a:spcPct val="31000"/>
              </a:spcAft>
              <a:buFont typeface="+mj-lt"/>
              <a:buNone/>
              <a:defRPr lang="ko-KR" altLang="en-US"/>
            </a:pPr>
            <a:endParaRPr lang="ko-KR" altLang="en-US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45EB655A-B0DA-4DB5-B939-B0E1F571C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2720" y="228477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우송대학교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2720" y="948779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그림 6">
            <a:extLst>
              <a:ext uri="{FF2B5EF4-FFF2-40B4-BE49-F238E27FC236}">
                <a16:creationId xmlns:a16="http://schemas.microsoft.com/office/drawing/2014/main" id="{070FA35E-E914-4BC0-B3F1-969FE1F7E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12" y="1067115"/>
            <a:ext cx="11135708" cy="555178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C06155F7-3E9B-49D0-B53A-3E9DF0E556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62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2133600" y="2954490"/>
            <a:ext cx="7929880" cy="21236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소개</a:t>
            </a:r>
            <a:endParaRPr lang="en-US" altLang="ko-KR" sz="4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sz="4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ko-KR" altLang="en-US" sz="4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125A5A9A-6A63-42C0-8160-7F9394FB7529}"/>
              </a:ext>
            </a:extLst>
          </p:cNvPr>
          <p:cNvCxnSpPr>
            <a:cxnSpLocks/>
          </p:cNvCxnSpPr>
          <p:nvPr/>
        </p:nvCxnSpPr>
        <p:spPr>
          <a:xfrm>
            <a:off x="2026920" y="2089491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2026920" y="4531022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" name="그림 5">
            <a:extLst>
              <a:ext uri="{FF2B5EF4-FFF2-40B4-BE49-F238E27FC236}">
                <a16:creationId xmlns:a16="http://schemas.microsoft.com/office/drawing/2014/main" id="{D8C2B479-AED9-497E-BB5F-E9FE40789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076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714" y="2892566"/>
            <a:ext cx="4656223" cy="64013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302" y="6026231"/>
            <a:ext cx="4656223" cy="60965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01" y="6026231"/>
            <a:ext cx="4656224" cy="579170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0" y="3648808"/>
            <a:ext cx="121920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6" b="3029"/>
          <a:stretch/>
        </p:blipFill>
        <p:spPr>
          <a:xfrm>
            <a:off x="1153225" y="3833445"/>
            <a:ext cx="3484747" cy="1990361"/>
          </a:xfrm>
          <a:prstGeom prst="rect">
            <a:avLst/>
          </a:prstGeom>
        </p:spPr>
      </p:pic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 flipV="1">
            <a:off x="5980826" y="3648808"/>
            <a:ext cx="15528" cy="3209192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7" name="그림 16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681" y="3833445"/>
            <a:ext cx="3484747" cy="2003495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3"/>
          <a:stretch/>
        </p:blipFill>
        <p:spPr>
          <a:xfrm>
            <a:off x="4079076" y="711568"/>
            <a:ext cx="3495528" cy="207978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16677" y="76001"/>
            <a:ext cx="7924797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호텔외식조리대학 외식조리학부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pPr lvl="0">
              <a:defRPr lang="ko-KR" altLang="en-US"/>
            </a:pPr>
            <a:endParaRPr lang="en-US" altLang="ko-KR" sz="1400" dirty="0">
              <a:latin typeface="메이플스토리"/>
              <a:ea typeface="메이플스토리"/>
            </a:endParaRPr>
          </a:p>
          <a:p>
            <a:pPr lvl="0">
              <a:defRPr lang="ko-KR" altLang="en-US"/>
            </a:pPr>
            <a:endParaRPr lang="ko-KR" altLang="en-US" sz="1400" dirty="0">
              <a:latin typeface="메이플스토리"/>
              <a:ea typeface="메이플스토리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370254" y="604963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9543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그림 3">
            <a:extLst>
              <a:ext uri="{FF2B5EF4-FFF2-40B4-BE49-F238E27FC236}">
                <a16:creationId xmlns:a16="http://schemas.microsoft.com/office/drawing/2014/main" id="{8C0AC6B1-FA9E-40C0-9AC8-E9CEE78F3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874" y="1032605"/>
            <a:ext cx="8882052" cy="547576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DACB3B5-86D0-45DA-918C-28023E3220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55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F6BA5B-59B8-41A1-97E0-58103CE024C1}"/>
              </a:ext>
            </a:extLst>
          </p:cNvPr>
          <p:cNvSpPr/>
          <p:nvPr/>
        </p:nvSpPr>
        <p:spPr>
          <a:xfrm>
            <a:off x="4569877" y="3211175"/>
            <a:ext cx="32960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교육과정</a:t>
            </a:r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  <a:endParaRPr lang="en-US" altLang="ko-KR" sz="5400" b="1" cap="none" spc="0" dirty="0">
              <a:ln/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212A983-7D38-40AF-84A1-7D5A14D1E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496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교육과정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_1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0F119757-020B-44DE-93E7-8B0310EEBEA1}"/>
              </a:ext>
            </a:extLst>
          </p:cNvPr>
          <p:cNvSpPr txBox="1"/>
          <p:nvPr/>
        </p:nvSpPr>
        <p:spPr>
          <a:xfrm>
            <a:off x="1884726" y="5500127"/>
            <a:ext cx="8657439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교직이수의 경우 여름학기 필수 이수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-  1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+2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=34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학점 으로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취득학점이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35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학점 이상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’ 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의 선발요건을 충족하기 위해선 여름학기 과목 이수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-  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교직이수 필수 과목에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한국음식기초및식문화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’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교과목이 해당됨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자세한 내용은 하단의 교직이수 소개 참고</a:t>
            </a:r>
            <a:endParaRPr lang="en-US" altLang="ko-KR" sz="1100" dirty="0">
              <a:solidFill>
                <a:srgbClr val="FF0000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C52AA052-657B-4724-B664-BCEED51868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4" t="13181" r="5688" b="23058"/>
          <a:stretch/>
        </p:blipFill>
        <p:spPr>
          <a:xfrm>
            <a:off x="1826003" y="1203351"/>
            <a:ext cx="8539993" cy="416072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043A2FD-A769-400A-95C1-46E58715F0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75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교육과정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_2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0F119757-020B-44DE-93E7-8B0310EEBEA1}"/>
              </a:ext>
            </a:extLst>
          </p:cNvPr>
          <p:cNvSpPr txBox="1"/>
          <p:nvPr/>
        </p:nvSpPr>
        <p:spPr>
          <a:xfrm>
            <a:off x="1921078" y="5463823"/>
            <a:ext cx="7013198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외식조리전공의 트랙은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가지로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제과제빵융합부전공트랙과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외식조리융합부전공트랙으로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나눠짐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동일하게 외국조리과목을 수강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제과제빵융합부전공트랙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-&gt; 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아침요리실습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현대디저트와케익실습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     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외식조리융합부전공트랙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-&gt; 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아침요리실습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한식메뉴개발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트랙교과목은 </a:t>
            </a:r>
            <a:r>
              <a:rPr lang="en-US" altLang="ko-KR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21</a:t>
            </a:r>
            <a:r>
              <a:rPr lang="ko-KR" altLang="en-US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학년도 기준이며</a:t>
            </a:r>
            <a:r>
              <a:rPr lang="en-US" altLang="ko-KR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22</a:t>
            </a:r>
            <a:r>
              <a:rPr lang="ko-KR" altLang="en-US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학년도에는 다른 교과목으로 교체될 수 있음</a:t>
            </a:r>
            <a:r>
              <a:rPr lang="en-US" altLang="ko-KR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4B83855-21C1-429C-ABA2-2948350B41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11545" r="5976" b="27785"/>
          <a:stretch/>
        </p:blipFill>
        <p:spPr>
          <a:xfrm>
            <a:off x="1826003" y="1265163"/>
            <a:ext cx="8478473" cy="416072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E030E9D-A2AD-4C92-99EB-8C3D4D7B04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172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교육과정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_3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그림 3">
            <a:extLst>
              <a:ext uri="{FF2B5EF4-FFF2-40B4-BE49-F238E27FC236}">
                <a16:creationId xmlns:a16="http://schemas.microsoft.com/office/drawing/2014/main" id="{59411C51-C007-46F5-AA52-D2C17E84CD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7" t="14816" r="4766" b="26483"/>
          <a:stretch/>
        </p:blipFill>
        <p:spPr>
          <a:xfrm>
            <a:off x="1675001" y="1124337"/>
            <a:ext cx="8718959" cy="402570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92090BA-9C69-4CAD-9707-C47BE4EA4948}"/>
              </a:ext>
            </a:extLst>
          </p:cNvPr>
          <p:cNvSpPr txBox="1"/>
          <p:nvPr/>
        </p:nvSpPr>
        <p:spPr>
          <a:xfrm>
            <a:off x="1873540" y="5225832"/>
            <a:ext cx="832188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전공필수 교과목은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학기에 외식창업실습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솔반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이수하는경우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궁중음식 및 메뉴개발 실습을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학기에 이수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</a:p>
          <a:p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반대로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학기에 외식창업실습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솔반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이수하는 경우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이수하는경우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궁중음식 및 메뉴개발 실습을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학기에 이수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제과제빵융합부전공트랙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-&gt; 1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슈가아트실습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        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조리과학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한식디저트실습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외식조리융합부전공트랙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-&gt; 1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특수목적메뉴개발실습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조리과학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메뉴분석및계획횎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트랙교과목은 </a:t>
            </a:r>
            <a:r>
              <a:rPr lang="en-US" altLang="ko-KR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21</a:t>
            </a:r>
            <a:r>
              <a:rPr lang="ko-KR" altLang="en-US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학년도 기준이며</a:t>
            </a:r>
            <a:r>
              <a:rPr lang="en-US" altLang="ko-KR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22</a:t>
            </a:r>
            <a:r>
              <a:rPr lang="ko-KR" altLang="en-US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학년도에는 다른 교과목으로 교체될 수 있음</a:t>
            </a:r>
            <a:r>
              <a:rPr lang="en-US" altLang="ko-KR" sz="11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9478B631-9675-4459-88E5-6429D8D619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0641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교육과정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_4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Rectangle 1">
            <a:extLst>
              <a:ext uri="{FF2B5EF4-FFF2-40B4-BE49-F238E27FC236}">
                <a16:creationId xmlns:a16="http://schemas.microsoft.com/office/drawing/2014/main" id="{1C830D77-9D43-4D1B-B807-F653DAE9B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676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96D0E32-0CDA-4571-8367-EE68E68F93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11545" r="5688" b="35413"/>
          <a:stretch/>
        </p:blipFill>
        <p:spPr>
          <a:xfrm>
            <a:off x="1675001" y="1236502"/>
            <a:ext cx="8718959" cy="402570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6F1231D-45EB-4956-A576-D97C23843913}"/>
              </a:ext>
            </a:extLst>
          </p:cNvPr>
          <p:cNvSpPr txBox="1"/>
          <p:nvPr/>
        </p:nvSpPr>
        <p:spPr>
          <a:xfrm>
            <a:off x="1767280" y="5541613"/>
            <a:ext cx="86574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21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학년도에는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2~4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 여름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겨울학기 전공과목이 열리지 않기 때문에 계절학기 이수를 희망하는 경우엔 교양과목을 이수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 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표시가 되어 있는 교과목은 교직이수 교과목 </a:t>
            </a:r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D965CC41-D0BC-4086-8A66-1B4037CA2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164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F6BA5B-59B8-41A1-97E0-58103CE024C1}"/>
              </a:ext>
            </a:extLst>
          </p:cNvPr>
          <p:cNvSpPr/>
          <p:nvPr/>
        </p:nvSpPr>
        <p:spPr>
          <a:xfrm>
            <a:off x="3693803" y="3211175"/>
            <a:ext cx="5048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“BLOCK</a:t>
            </a:r>
            <a:r>
              <a:rPr lang="ko-KR" altLang="en-US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식 수업</a:t>
            </a:r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  <a:endParaRPr lang="en-US" altLang="ko-KR" sz="5400" b="1" cap="none" spc="0" dirty="0">
              <a:ln/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2EA84CD-8DCC-4EAB-979E-9391C2080C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772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</a:t>
            </a:r>
            <a:r>
              <a:rPr lang="en-US" altLang="ko-KR" sz="2400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BLOCK</a:t>
            </a:r>
            <a:r>
              <a:rPr lang="ko-KR" altLang="en-US" sz="2400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식 수업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0D8B70D-65F2-4CCE-8325-92EB95A4459F}"/>
              </a:ext>
            </a:extLst>
          </p:cNvPr>
          <p:cNvSpPr txBox="1"/>
          <p:nvPr/>
        </p:nvSpPr>
        <p:spPr>
          <a:xfrm>
            <a:off x="900249" y="1175272"/>
            <a:ext cx="5195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타 학교 조리학과 </a:t>
            </a:r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1-15</a:t>
            </a:r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 </a:t>
            </a:r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 학기</a:t>
            </a:r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endParaRPr lang="ko-KR" altLang="en-US" dirty="0">
              <a:highlight>
                <a:srgbClr val="FFFF00"/>
              </a:highlight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79DF8A6-8F5E-4266-8B96-A8967DAE80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4888317"/>
              </p:ext>
            </p:extLst>
          </p:nvPr>
        </p:nvGraphicFramePr>
        <p:xfrm>
          <a:off x="440871" y="1784995"/>
          <a:ext cx="4500245" cy="42299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0219">
                  <a:extLst>
                    <a:ext uri="{9D8B030D-6E8A-4147-A177-3AD203B41FA5}">
                      <a16:colId xmlns:a16="http://schemas.microsoft.com/office/drawing/2014/main" val="2190083094"/>
                    </a:ext>
                  </a:extLst>
                </a:gridCol>
                <a:gridCol w="892507">
                  <a:extLst>
                    <a:ext uri="{9D8B030D-6E8A-4147-A177-3AD203B41FA5}">
                      <a16:colId xmlns:a16="http://schemas.microsoft.com/office/drawing/2014/main" val="1282299014"/>
                    </a:ext>
                  </a:extLst>
                </a:gridCol>
                <a:gridCol w="892507">
                  <a:extLst>
                    <a:ext uri="{9D8B030D-6E8A-4147-A177-3AD203B41FA5}">
                      <a16:colId xmlns:a16="http://schemas.microsoft.com/office/drawing/2014/main" val="640232985"/>
                    </a:ext>
                  </a:extLst>
                </a:gridCol>
                <a:gridCol w="892507">
                  <a:extLst>
                    <a:ext uri="{9D8B030D-6E8A-4147-A177-3AD203B41FA5}">
                      <a16:colId xmlns:a16="http://schemas.microsoft.com/office/drawing/2014/main" val="3738430086"/>
                    </a:ext>
                  </a:extLst>
                </a:gridCol>
                <a:gridCol w="892505">
                  <a:extLst>
                    <a:ext uri="{9D8B030D-6E8A-4147-A177-3AD203B41FA5}">
                      <a16:colId xmlns:a16="http://schemas.microsoft.com/office/drawing/2014/main" val="2876115239"/>
                    </a:ext>
                  </a:extLst>
                </a:gridCol>
              </a:tblGrid>
              <a:tr h="8459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월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금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32156632"/>
                  </a:ext>
                </a:extLst>
              </a:tr>
              <a:tr h="845982">
                <a:tc rowSpan="2">
                  <a:txBody>
                    <a:bodyPr/>
                    <a:lstStyle/>
                    <a:p>
                      <a:pPr latinLnBrk="1"/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한</a:t>
                      </a:r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식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일</a:t>
                      </a:r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식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2203461"/>
                  </a:ext>
                </a:extLst>
              </a:tr>
              <a:tr h="84598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latinLnBrk="1"/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latinLnBrk="1"/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중</a:t>
                      </a:r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식</a:t>
                      </a:r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003123"/>
                  </a:ext>
                </a:extLst>
              </a:tr>
              <a:tr h="845982">
                <a:tc>
                  <a:txBody>
                    <a:bodyPr/>
                    <a:lstStyle/>
                    <a:p>
                      <a:pPr latinLnBrk="1"/>
                      <a:endParaRPr lang="ko-KR" altLang="en-US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3188402"/>
                  </a:ext>
                </a:extLst>
              </a:tr>
              <a:tr h="845982">
                <a:tc>
                  <a:txBody>
                    <a:bodyPr/>
                    <a:lstStyle/>
                    <a:p>
                      <a:pPr latinLnBrk="1"/>
                      <a:endParaRPr lang="ko-KR" altLang="en-US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0188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075BDAA-2ECB-439F-B02A-13167C7E8654}"/>
              </a:ext>
            </a:extLst>
          </p:cNvPr>
          <p:cNvSpPr txBox="1"/>
          <p:nvPr/>
        </p:nvSpPr>
        <p:spPr>
          <a:xfrm>
            <a:off x="5022817" y="3517267"/>
            <a:ext cx="1899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VS</a:t>
            </a:r>
            <a:endParaRPr lang="ko-KR" altLang="en-US" sz="6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949947-D7B0-40CC-BB52-7E107C921B71}"/>
              </a:ext>
            </a:extLst>
          </p:cNvPr>
          <p:cNvSpPr txBox="1"/>
          <p:nvPr/>
        </p:nvSpPr>
        <p:spPr>
          <a:xfrm>
            <a:off x="6621068" y="1163384"/>
            <a:ext cx="5357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우송대학교 외식조리학부 외식조리전공 </a:t>
            </a:r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1-15</a:t>
            </a:r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 </a:t>
            </a:r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 학기</a:t>
            </a:r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endParaRPr lang="ko-KR" altLang="en-US" dirty="0">
              <a:highlight>
                <a:srgbClr val="FFFF00"/>
              </a:highlight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8761781B-B1B9-4CA6-A69B-0E01461F6E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229043"/>
              </p:ext>
            </p:extLst>
          </p:nvPr>
        </p:nvGraphicFramePr>
        <p:xfrm>
          <a:off x="6922737" y="1784995"/>
          <a:ext cx="4576382" cy="4141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730">
                  <a:extLst>
                    <a:ext uri="{9D8B030D-6E8A-4147-A177-3AD203B41FA5}">
                      <a16:colId xmlns:a16="http://schemas.microsoft.com/office/drawing/2014/main" val="2207332220"/>
                    </a:ext>
                  </a:extLst>
                </a:gridCol>
                <a:gridCol w="762730">
                  <a:extLst>
                    <a:ext uri="{9D8B030D-6E8A-4147-A177-3AD203B41FA5}">
                      <a16:colId xmlns:a16="http://schemas.microsoft.com/office/drawing/2014/main" val="2256891962"/>
                    </a:ext>
                  </a:extLst>
                </a:gridCol>
                <a:gridCol w="762730">
                  <a:extLst>
                    <a:ext uri="{9D8B030D-6E8A-4147-A177-3AD203B41FA5}">
                      <a16:colId xmlns:a16="http://schemas.microsoft.com/office/drawing/2014/main" val="4012973753"/>
                    </a:ext>
                  </a:extLst>
                </a:gridCol>
                <a:gridCol w="762732">
                  <a:extLst>
                    <a:ext uri="{9D8B030D-6E8A-4147-A177-3AD203B41FA5}">
                      <a16:colId xmlns:a16="http://schemas.microsoft.com/office/drawing/2014/main" val="2598707079"/>
                    </a:ext>
                  </a:extLst>
                </a:gridCol>
                <a:gridCol w="762730">
                  <a:extLst>
                    <a:ext uri="{9D8B030D-6E8A-4147-A177-3AD203B41FA5}">
                      <a16:colId xmlns:a16="http://schemas.microsoft.com/office/drawing/2014/main" val="1339247223"/>
                    </a:ext>
                  </a:extLst>
                </a:gridCol>
                <a:gridCol w="762730">
                  <a:extLst>
                    <a:ext uri="{9D8B030D-6E8A-4147-A177-3AD203B41FA5}">
                      <a16:colId xmlns:a16="http://schemas.microsoft.com/office/drawing/2014/main" val="2274256313"/>
                    </a:ext>
                  </a:extLst>
                </a:gridCol>
              </a:tblGrid>
              <a:tr h="523015"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금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365309"/>
                  </a:ext>
                </a:extLst>
              </a:tr>
              <a:tr h="9027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</a:t>
                      </a:r>
                      <a:r>
                        <a:rPr lang="ko-KR" altLang="en-US" dirty="0" err="1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블럭</a:t>
                      </a:r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한식</a:t>
                      </a: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614699"/>
                  </a:ext>
                </a:extLst>
              </a:tr>
              <a:tr h="9027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</a:t>
                      </a:r>
                      <a:r>
                        <a:rPr lang="ko-KR" altLang="en-US" dirty="0" err="1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블럭</a:t>
                      </a:r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중식</a:t>
                      </a: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3285910"/>
                  </a:ext>
                </a:extLst>
              </a:tr>
              <a:tr h="49890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3</a:t>
                      </a:r>
                      <a:r>
                        <a:rPr lang="ko-KR" altLang="en-US" dirty="0" err="1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블럭</a:t>
                      </a:r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119976"/>
                  </a:ext>
                </a:extLst>
              </a:tr>
              <a:tr h="41119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4</a:t>
                      </a:r>
                      <a:r>
                        <a:rPr lang="ko-KR" altLang="en-US" dirty="0" err="1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블럭</a:t>
                      </a:r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0087176"/>
                  </a:ext>
                </a:extLst>
              </a:tr>
              <a:tr h="9027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5</a:t>
                      </a:r>
                      <a:r>
                        <a:rPr lang="ko-KR" altLang="en-US" dirty="0" err="1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블럭</a:t>
                      </a:r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일식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406743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F1BB931-ECE8-4DD7-956E-AA178E7D4B01}"/>
              </a:ext>
            </a:extLst>
          </p:cNvPr>
          <p:cNvSpPr txBox="1"/>
          <p:nvPr/>
        </p:nvSpPr>
        <p:spPr>
          <a:xfrm>
            <a:off x="1508201" y="6289878"/>
            <a:ext cx="9175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더욱 집중력을 높이는 효과적인 수업 방식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미국의 유명 조리학교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“CIA”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와 같은 수업 방식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27B6FFBC-C281-48F1-8B39-10DAF5C0F7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549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</a:t>
            </a:r>
            <a:r>
              <a:rPr lang="en-US" altLang="ko-KR" sz="2400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BLOCK</a:t>
            </a:r>
            <a:r>
              <a:rPr lang="ko-KR" altLang="en-US" sz="2400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식 수업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53949947-D7B0-40CC-BB52-7E107C921B71}"/>
              </a:ext>
            </a:extLst>
          </p:cNvPr>
          <p:cNvSpPr txBox="1"/>
          <p:nvPr/>
        </p:nvSpPr>
        <p:spPr>
          <a:xfrm>
            <a:off x="397852" y="1309003"/>
            <a:ext cx="5409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우송대학교 외식조리학부 외식조리전공 </a:t>
            </a:r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 시간표 예시</a:t>
            </a: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8761781B-B1B9-4CA6-A69B-0E01461F6E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405024"/>
              </p:ext>
            </p:extLst>
          </p:nvPr>
        </p:nvGraphicFramePr>
        <p:xfrm>
          <a:off x="836320" y="1763293"/>
          <a:ext cx="4576382" cy="4141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730">
                  <a:extLst>
                    <a:ext uri="{9D8B030D-6E8A-4147-A177-3AD203B41FA5}">
                      <a16:colId xmlns:a16="http://schemas.microsoft.com/office/drawing/2014/main" val="2207332220"/>
                    </a:ext>
                  </a:extLst>
                </a:gridCol>
                <a:gridCol w="762730">
                  <a:extLst>
                    <a:ext uri="{9D8B030D-6E8A-4147-A177-3AD203B41FA5}">
                      <a16:colId xmlns:a16="http://schemas.microsoft.com/office/drawing/2014/main" val="2256891962"/>
                    </a:ext>
                  </a:extLst>
                </a:gridCol>
                <a:gridCol w="762730">
                  <a:extLst>
                    <a:ext uri="{9D8B030D-6E8A-4147-A177-3AD203B41FA5}">
                      <a16:colId xmlns:a16="http://schemas.microsoft.com/office/drawing/2014/main" val="4012973753"/>
                    </a:ext>
                  </a:extLst>
                </a:gridCol>
                <a:gridCol w="762732">
                  <a:extLst>
                    <a:ext uri="{9D8B030D-6E8A-4147-A177-3AD203B41FA5}">
                      <a16:colId xmlns:a16="http://schemas.microsoft.com/office/drawing/2014/main" val="2598707079"/>
                    </a:ext>
                  </a:extLst>
                </a:gridCol>
                <a:gridCol w="762730">
                  <a:extLst>
                    <a:ext uri="{9D8B030D-6E8A-4147-A177-3AD203B41FA5}">
                      <a16:colId xmlns:a16="http://schemas.microsoft.com/office/drawing/2014/main" val="1339247223"/>
                    </a:ext>
                  </a:extLst>
                </a:gridCol>
                <a:gridCol w="762730">
                  <a:extLst>
                    <a:ext uri="{9D8B030D-6E8A-4147-A177-3AD203B41FA5}">
                      <a16:colId xmlns:a16="http://schemas.microsoft.com/office/drawing/2014/main" val="2274256313"/>
                    </a:ext>
                  </a:extLst>
                </a:gridCol>
              </a:tblGrid>
              <a:tr h="523015"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금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365309"/>
                  </a:ext>
                </a:extLst>
              </a:tr>
              <a:tr h="9027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</a:t>
                      </a:r>
                      <a:r>
                        <a:rPr lang="ko-KR" altLang="en-US" dirty="0" err="1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블럭</a:t>
                      </a:r>
                      <a:endParaRPr lang="en-US" altLang="ko-KR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기초조리 실습</a:t>
                      </a: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614699"/>
                  </a:ext>
                </a:extLst>
              </a:tr>
              <a:tr h="9027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</a:t>
                      </a:r>
                      <a:r>
                        <a:rPr lang="ko-KR" altLang="en-US" dirty="0" err="1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블럭</a:t>
                      </a:r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식재료구매 및 창고관리실습</a:t>
                      </a: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3285910"/>
                  </a:ext>
                </a:extLst>
              </a:tr>
              <a:tr h="49890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3</a:t>
                      </a:r>
                      <a:r>
                        <a:rPr lang="ko-KR" altLang="en-US" dirty="0" err="1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블럭</a:t>
                      </a:r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119976"/>
                  </a:ext>
                </a:extLst>
              </a:tr>
              <a:tr h="41119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4</a:t>
                      </a:r>
                      <a:r>
                        <a:rPr lang="ko-KR" altLang="en-US" dirty="0" err="1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블럭</a:t>
                      </a:r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0087176"/>
                  </a:ext>
                </a:extLst>
              </a:tr>
              <a:tr h="90273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5</a:t>
                      </a:r>
                      <a:r>
                        <a:rPr lang="ko-KR" altLang="en-US" dirty="0" err="1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블럭</a:t>
                      </a:r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부처실습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4067435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6C550F7A-70E1-4F60-948A-C80193EEFA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942426"/>
              </p:ext>
            </p:extLst>
          </p:nvPr>
        </p:nvGraphicFramePr>
        <p:xfrm>
          <a:off x="6275861" y="2582884"/>
          <a:ext cx="4637562" cy="2208304"/>
        </p:xfrm>
        <a:graphic>
          <a:graphicData uri="http://schemas.openxmlformats.org/drawingml/2006/table">
            <a:tbl>
              <a:tblPr/>
              <a:tblGrid>
                <a:gridCol w="1659311">
                  <a:extLst>
                    <a:ext uri="{9D8B030D-6E8A-4147-A177-3AD203B41FA5}">
                      <a16:colId xmlns:a16="http://schemas.microsoft.com/office/drawing/2014/main" val="1371652287"/>
                    </a:ext>
                  </a:extLst>
                </a:gridCol>
                <a:gridCol w="2978251">
                  <a:extLst>
                    <a:ext uri="{9D8B030D-6E8A-4147-A177-3AD203B41FA5}">
                      <a16:colId xmlns:a16="http://schemas.microsoft.com/office/drawing/2014/main" val="3299549087"/>
                    </a:ext>
                  </a:extLst>
                </a:gridCol>
              </a:tblGrid>
              <a:tr h="56541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블록 기간 시간표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1312150"/>
                  </a:ext>
                </a:extLst>
              </a:tr>
              <a:tr h="2346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1B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0" i="0" u="none" strike="noStrike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2022.03.07 - 03.25.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2977464"/>
                  </a:ext>
                </a:extLst>
              </a:tr>
              <a:tr h="2346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2B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2022.03.28. - 04.15.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5262590"/>
                  </a:ext>
                </a:extLst>
              </a:tr>
              <a:tr h="2346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3B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2022.04.18 - 05.06.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7495437"/>
                  </a:ext>
                </a:extLst>
              </a:tr>
              <a:tr h="2346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4B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0" i="0" u="none" strike="noStrike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2022.05.09. - 05.27.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7312337"/>
                  </a:ext>
                </a:extLst>
              </a:tr>
              <a:tr h="2346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5B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2022.05-30. - 06.17.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815644"/>
                  </a:ext>
                </a:extLst>
              </a:tr>
              <a:tr h="2346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전체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2022.03.02. - 06.14.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9959073"/>
                  </a:ext>
                </a:extLst>
              </a:tr>
              <a:tr h="2346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보강주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2022.06.15. - 06.17.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4602463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BDEE3E24-3CDF-4C01-B752-AD8915FEF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F279F-94BD-4DAB-885A-A601CE9CB946}"/>
              </a:ext>
            </a:extLst>
          </p:cNvPr>
          <p:cNvSpPr txBox="1"/>
          <p:nvPr/>
        </p:nvSpPr>
        <p:spPr>
          <a:xfrm>
            <a:off x="7243948" y="2104231"/>
            <a:ext cx="2836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2022</a:t>
            </a:r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년도 블록 기간 시간표</a:t>
            </a:r>
          </a:p>
        </p:txBody>
      </p:sp>
    </p:spTree>
    <p:extLst>
      <p:ext uri="{BB962C8B-B14F-4D97-AF65-F5344CB8AC3E}">
        <p14:creationId xmlns:p14="http://schemas.microsoft.com/office/powerpoint/2010/main" val="607711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F6BA5B-59B8-41A1-97E0-58103CE024C1}"/>
              </a:ext>
            </a:extLst>
          </p:cNvPr>
          <p:cNvSpPr/>
          <p:nvPr/>
        </p:nvSpPr>
        <p:spPr>
          <a:xfrm>
            <a:off x="3520714" y="3211175"/>
            <a:ext cx="53944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실습실 시설 현황</a:t>
            </a:r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  <a:endParaRPr lang="en-US" altLang="ko-KR" sz="5400" b="1" cap="none" spc="0" dirty="0">
              <a:ln/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0535A92-6B71-40EF-98F2-4E2EBCDBB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31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실습실 시설 현황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_W13 201, 202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 </a:t>
            </a:r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제과제빵실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F298310-1192-4709-B730-4A8B0F92A561}"/>
              </a:ext>
            </a:extLst>
          </p:cNvPr>
          <p:cNvGrpSpPr/>
          <p:nvPr/>
        </p:nvGrpSpPr>
        <p:grpSpPr>
          <a:xfrm>
            <a:off x="2326104" y="1236149"/>
            <a:ext cx="6955592" cy="5187631"/>
            <a:chOff x="1331640" y="1330628"/>
            <a:chExt cx="6955592" cy="5187631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BEB841EF-222A-41F5-B718-EADA1B4967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1640" y="1330628"/>
              <a:ext cx="3427200" cy="2570400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0AC88A8E-014E-4960-8B61-2DE21ECA70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1640" y="3935575"/>
              <a:ext cx="3427200" cy="2570400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F2E777F1-59B7-41EF-998A-D7305830B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3947859"/>
              <a:ext cx="3427200" cy="2570400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D0A4A6F-D290-4353-B074-73FFCCBE8A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032" y="1340768"/>
              <a:ext cx="3427200" cy="2570400"/>
            </a:xfrm>
            <a:prstGeom prst="rect">
              <a:avLst/>
            </a:prstGeom>
          </p:spPr>
        </p:pic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B96FF507-C629-4B8E-9E81-35AFBC5902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6346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실습실 시설 현황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_W13 1106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 </a:t>
            </a:r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데모키친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80E94B4E-DC87-4721-BF0D-D2F57863C817}"/>
              </a:ext>
            </a:extLst>
          </p:cNvPr>
          <p:cNvGrpSpPr/>
          <p:nvPr/>
        </p:nvGrpSpPr>
        <p:grpSpPr>
          <a:xfrm>
            <a:off x="1665352" y="2030785"/>
            <a:ext cx="8861296" cy="3301296"/>
            <a:chOff x="179512" y="2129160"/>
            <a:chExt cx="8861296" cy="3301296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9466F17E-21B7-40CB-A503-63CFE16EC7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4008" y="2129160"/>
              <a:ext cx="4396800" cy="3297600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B83DE6BD-A301-4662-971A-F571E070D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2132856"/>
              <a:ext cx="4396800" cy="3297600"/>
            </a:xfrm>
            <a:prstGeom prst="rect">
              <a:avLst/>
            </a:prstGeom>
          </p:spPr>
        </p:pic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8B42C3C1-DB80-4ED0-8F5F-722170C85D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6573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실습실 시설 현황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_W13 1201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 부처실습실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8" name="그룹 7">
            <a:extLst>
              <a:ext uri="{FF2B5EF4-FFF2-40B4-BE49-F238E27FC236}">
                <a16:creationId xmlns:a16="http://schemas.microsoft.com/office/drawing/2014/main" id="{CEFEAE75-7615-4096-A330-B9AEA710E13F}"/>
              </a:ext>
            </a:extLst>
          </p:cNvPr>
          <p:cNvGrpSpPr/>
          <p:nvPr/>
        </p:nvGrpSpPr>
        <p:grpSpPr>
          <a:xfrm>
            <a:off x="2649335" y="1236149"/>
            <a:ext cx="7100259" cy="5175357"/>
            <a:chOff x="971600" y="1268760"/>
            <a:chExt cx="7100259" cy="5175357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38849F78-50AE-4E18-9F2F-7815F8F4094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1600" y="1271198"/>
              <a:ext cx="3427851" cy="2570888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2E35A5C2-A514-4A3B-8804-1D3CA8C610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4008" y="1268760"/>
              <a:ext cx="3427851" cy="2570888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51CACC65-7B6F-4416-A2D4-36AED1A67B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1336" y="3873229"/>
              <a:ext cx="3408378" cy="2556284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23B735E9-69A3-4B86-86E9-23A3CA5AB9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4008" y="3873229"/>
              <a:ext cx="3427851" cy="2570888"/>
            </a:xfrm>
            <a:prstGeom prst="rect">
              <a:avLst/>
            </a:prstGeom>
          </p:spPr>
        </p:pic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3743F0F2-8D9B-4FB2-87D4-D892453A1A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6591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실습실 시설 현황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_W13 1204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 </a:t>
            </a:r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디시워시룸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3D6FFD1F-A2D0-49C4-A1AD-309EA118EB69}"/>
              </a:ext>
            </a:extLst>
          </p:cNvPr>
          <p:cNvGrpSpPr/>
          <p:nvPr/>
        </p:nvGrpSpPr>
        <p:grpSpPr>
          <a:xfrm>
            <a:off x="1651900" y="2125769"/>
            <a:ext cx="8888199" cy="3296378"/>
            <a:chOff x="150980" y="1932822"/>
            <a:chExt cx="8888199" cy="3296378"/>
          </a:xfrm>
        </p:grpSpPr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EB354A97-0B06-4495-9B7B-B68E2E9DD7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980" y="1932822"/>
              <a:ext cx="4395171" cy="3296378"/>
            </a:xfrm>
            <a:prstGeom prst="rect">
              <a:avLst/>
            </a:prstGeom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DFDADA5E-B94C-4152-AC14-827FEC7438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4008" y="1932822"/>
              <a:ext cx="4395171" cy="3296378"/>
            </a:xfrm>
            <a:prstGeom prst="rect">
              <a:avLst/>
            </a:prstGeom>
          </p:spPr>
        </p:pic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84943491-C332-4EC3-B060-BB63E36FF9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3953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실습실 시설 현황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_W13 1206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Cyber cooking lab&gt;&gt;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" name="그림 5">
            <a:extLst>
              <a:ext uri="{FF2B5EF4-FFF2-40B4-BE49-F238E27FC236}">
                <a16:creationId xmlns:a16="http://schemas.microsoft.com/office/drawing/2014/main" id="{FA21249B-6214-4C89-AA58-A68B0DDF7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104231"/>
            <a:ext cx="4396800" cy="32976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D7D5568-9ACC-4E9D-9F73-2AC744A46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005" y="2104231"/>
            <a:ext cx="4396800" cy="32976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284F0F4-FCEE-43DF-9CA8-951DCF4EA8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85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실습실 시설 현황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_W13 1208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 바리스타실습실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46BC1195-8E16-4DDB-83DD-4DA028763442}"/>
              </a:ext>
            </a:extLst>
          </p:cNvPr>
          <p:cNvGrpSpPr/>
          <p:nvPr/>
        </p:nvGrpSpPr>
        <p:grpSpPr>
          <a:xfrm>
            <a:off x="1644940" y="2070174"/>
            <a:ext cx="8902120" cy="3297600"/>
            <a:chOff x="-108520" y="1818504"/>
            <a:chExt cx="8902120" cy="3297600"/>
          </a:xfrm>
        </p:grpSpPr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4FB97231-CD2F-4EB4-AA2C-13CFA1DFBD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8520" y="1818504"/>
              <a:ext cx="4396800" cy="3297600"/>
            </a:xfrm>
            <a:prstGeom prst="rect">
              <a:avLst/>
            </a:prstGeom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6FF9FB0B-CF88-485C-A08A-8559F755A6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6800" y="1818504"/>
              <a:ext cx="4396800" cy="3297600"/>
            </a:xfrm>
            <a:prstGeom prst="rect">
              <a:avLst/>
            </a:prstGeom>
          </p:spPr>
        </p:pic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5B6B6F5F-70C4-4F7A-ADBD-1441B71341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2194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실습사진</a:t>
            </a:r>
            <a:r>
              <a:rPr lang="en-US" altLang="ko-KR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1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  <a:p>
            <a:endParaRPr lang="ko-KR" altLang="en-US" sz="1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그림 7">
            <a:extLst>
              <a:ext uri="{FF2B5EF4-FFF2-40B4-BE49-F238E27FC236}">
                <a16:creationId xmlns:a16="http://schemas.microsoft.com/office/drawing/2014/main" id="{C09BF1DB-0A25-4706-BA3E-1659C91076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919" y="1236502"/>
            <a:ext cx="3563362" cy="267252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DD75B63-76F8-4ECA-AC25-3D62729597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919" y="3987325"/>
            <a:ext cx="3563362" cy="267252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B2AC4A3-5B22-4A51-9B5B-28C69D5907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70" y="1244729"/>
            <a:ext cx="3552395" cy="2664296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7576E7D-7908-4A3C-9099-6762380B241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468" y="3995551"/>
            <a:ext cx="3552396" cy="2664296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110ABF48-4556-4442-9FF6-F8EA53E575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2923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실습사진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그림 7">
            <a:extLst>
              <a:ext uri="{FF2B5EF4-FFF2-40B4-BE49-F238E27FC236}">
                <a16:creationId xmlns:a16="http://schemas.microsoft.com/office/drawing/2014/main" id="{99D169B8-5BC5-4222-96C2-9C834C7EF4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428" y="3884852"/>
            <a:ext cx="3563362" cy="267252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AAB11FF9-E9E9-40D9-A731-1798457255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020" y="1156774"/>
            <a:ext cx="3552395" cy="266429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BB65A22-060A-469F-86FB-639DF688A2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020" y="3893078"/>
            <a:ext cx="3563362" cy="267158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5C53AFF-100E-42F4-8F62-F5E7C5E18B8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545" y="1156774"/>
            <a:ext cx="3564159" cy="2672522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7DC13D8-041C-417C-B0EE-3AACBD424D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7441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F6BA5B-59B8-41A1-97E0-58103CE024C1}"/>
              </a:ext>
            </a:extLst>
          </p:cNvPr>
          <p:cNvSpPr/>
          <p:nvPr/>
        </p:nvSpPr>
        <p:spPr>
          <a:xfrm>
            <a:off x="4167524" y="3211175"/>
            <a:ext cx="41008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  <a:endParaRPr lang="en-US" altLang="ko-KR" sz="5400" b="1" cap="none" spc="0" dirty="0">
              <a:ln/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2A2F8AF-D9C6-4DA7-ADB6-3682CA3CF0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618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0D9303B-E4A1-458E-9915-B2549239B6C7}"/>
              </a:ext>
            </a:extLst>
          </p:cNvPr>
          <p:cNvSpPr txBox="1"/>
          <p:nvPr/>
        </p:nvSpPr>
        <p:spPr>
          <a:xfrm>
            <a:off x="4140198" y="3832698"/>
            <a:ext cx="3694803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</a:t>
            </a:r>
            <a:r>
              <a:rPr lang="ko-KR" altLang="en-US" sz="1400" b="1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리 소개</a:t>
            </a:r>
            <a:endParaRPr lang="ko-KR" altLang="en-US" sz="1400" b="1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/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학교 실습에서 미처 배우지 못하는 전 세계 여러 나라의 음식을 직접 만들어보는 동시에 그들의 문화를 이해함으로써 글로벌 시대의 조리사로 한 발짝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앞서나가고자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한다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또한 대회 참여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초청 만찬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고교연계 실습 등 다양한 활동을 통해 동아리 슬로건인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'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일취월장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'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목표로 하고있다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algn="l" fontAlgn="base"/>
            <a:endParaRPr lang="en-US" altLang="ko-KR" sz="1400" b="1" dirty="0">
              <a:solidFill>
                <a:srgbClr val="333333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주요행사 계획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정기모임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매 달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MT 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하계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동계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내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•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외부 행사참가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국제조리대회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그랑프리 대회 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자체 스터디 활동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472F89-6314-4068-A1C4-B999F0A0666F}"/>
              </a:ext>
            </a:extLst>
          </p:cNvPr>
          <p:cNvSpPr txBox="1"/>
          <p:nvPr/>
        </p:nvSpPr>
        <p:spPr>
          <a:xfrm>
            <a:off x="8102597" y="3886747"/>
            <a:ext cx="3694803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</a:p>
          <a:p>
            <a:pPr algn="l" fontAlgn="base"/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심즈노트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동아리는 메뉴개발을 바탕으로 조리에 대한 이해도를 높이는데 힘쓰고 다양한 아이디어 구상을 목표로 한다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교수님과의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실습 및 다양한 경연대회 참여를 통해 조리법의 적절한 이용방법과 맛의 조화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풍미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아이디어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미적부분 등의 균형된 개발을 목표로 활동한다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algn="l" fontAlgn="base"/>
            <a:endParaRPr lang="en-US" altLang="ko-KR" sz="1400" b="1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주요행사 계획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메인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&amp;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디저트실습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격달로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시행</a:t>
            </a:r>
            <a:endParaRPr lang="en-US" altLang="ko-KR" sz="1400" b="0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외부강사 초청을 통한 실무 특강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스터디활동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매달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dirty="0" err="1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플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리마켓</a:t>
            </a:r>
            <a:r>
              <a:rPr lang="en-US" altLang="ko-KR" sz="1400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  <a:r>
              <a:rPr lang="ko-KR" altLang="en-US" sz="1400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MT,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봄소풍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FEA517-C156-441C-BB2E-0137A504B823}"/>
              </a:ext>
            </a:extLst>
          </p:cNvPr>
          <p:cNvSpPr txBox="1"/>
          <p:nvPr/>
        </p:nvSpPr>
        <p:spPr>
          <a:xfrm>
            <a:off x="299238" y="3760869"/>
            <a:ext cx="361427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  <a:endParaRPr lang="en-US" altLang="ko-KR" sz="1400" b="1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/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외식조리학부 외식조리전공의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동아리로써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제과제빵에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대한 기본적인 지식을 습득하는 것 뿐만 아니라 실무능력을 향상시키고자 한다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또한 다양한 경연대회를 통하여 기술과 견문을 넓히고 있으며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선후배간의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친목도모도 추구한다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algn="l" fontAlgn="base"/>
            <a:endParaRPr lang="en-US" altLang="ko-KR" sz="1400" b="1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주요행사 계획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정기실습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매달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MT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및 소풍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하계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MT,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가을소풍</a:t>
            </a:r>
            <a:endParaRPr lang="ko-KR" altLang="en-US" sz="1400" b="0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경연대회 참가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대회반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운영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플리마켓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or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팝업 레스토랑 연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 운영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07D3D37-C42A-4C82-8D91-E2A417630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88378" y="1418684"/>
            <a:ext cx="3171664" cy="2417744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9AD36365-18F4-405F-8411-726525487C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0" b="15662"/>
          <a:stretch/>
        </p:blipFill>
        <p:spPr>
          <a:xfrm>
            <a:off x="4728191" y="1763486"/>
            <a:ext cx="2518819" cy="1894114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14836191-2CE6-4AB6-B102-87E90B2EBC7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2" b="14423"/>
          <a:stretch/>
        </p:blipFill>
        <p:spPr>
          <a:xfrm>
            <a:off x="783205" y="1626335"/>
            <a:ext cx="2825238" cy="198204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35EFBF2-3693-4A21-A6CC-4B67BAEFE90E}"/>
              </a:ext>
            </a:extLst>
          </p:cNvPr>
          <p:cNvSpPr txBox="1"/>
          <p:nvPr/>
        </p:nvSpPr>
        <p:spPr>
          <a:xfrm>
            <a:off x="1661279" y="1002917"/>
            <a:ext cx="1069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쁘띠쁘르</a:t>
            </a:r>
            <a:endParaRPr lang="ko-KR" altLang="en-US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EAC9116-FC15-4776-8CBD-E6B7BB702DBB}"/>
              </a:ext>
            </a:extLst>
          </p:cNvPr>
          <p:cNvSpPr txBox="1"/>
          <p:nvPr/>
        </p:nvSpPr>
        <p:spPr>
          <a:xfrm>
            <a:off x="4554687" y="1030936"/>
            <a:ext cx="3082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altLang="ko-KR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International Cuisine(I.C)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F7FBC35-B3F6-4851-A126-15E9693895D0}"/>
              </a:ext>
            </a:extLst>
          </p:cNvPr>
          <p:cNvSpPr txBox="1"/>
          <p:nvPr/>
        </p:nvSpPr>
        <p:spPr>
          <a:xfrm>
            <a:off x="9356326" y="999033"/>
            <a:ext cx="1069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심즈노트</a:t>
            </a:r>
            <a:endParaRPr lang="ko-KR" altLang="en-US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912690D1-36BB-432B-9354-75DB623DE3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4828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  <a:p>
            <a:endParaRPr lang="ko-KR" altLang="en-US" sz="2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9788E90-789E-4AD1-AD23-914A4221E2F6}"/>
              </a:ext>
            </a:extLst>
          </p:cNvPr>
          <p:cNvSpPr txBox="1"/>
          <p:nvPr/>
        </p:nvSpPr>
        <p:spPr>
          <a:xfrm>
            <a:off x="358585" y="3301053"/>
            <a:ext cx="4975412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조리와 창업에 관심있는 학생들이 함께 일을 기획하고 경험하는 동아리이다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메뉴개발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창업 강의 청강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en-US" altLang="ko-KR" sz="140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sns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통한 판매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레스토랑 방문 등 다양한 창업 관련 활동을 진행한다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활동을 통해 동아리원들이 보다 꿈에 가까워지고 성장하기를 바라며 나아가 조리계열에 종사하거나 실제로 창업을 했을 시에도 도움이 될 수 있는 경험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활동을 도모한다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algn="l" fontAlgn="base"/>
            <a:endParaRPr lang="en-US" altLang="ko-KR" sz="1400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주요행사 계획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초청만찬 또는 팝업레스토랑</a:t>
            </a:r>
          </a:p>
          <a:p>
            <a:pPr algn="l" fontAlgn="base"/>
            <a:r>
              <a:rPr lang="en-US" altLang="ko-KR" sz="140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sns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판매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음식이나 밀키트를 소재로 판매해보는 일일 창업활동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algn="l" fontAlgn="base"/>
            <a:r>
              <a:rPr lang="ko-KR" altLang="en-US" sz="140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창업스터디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및 멘토링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동아리원들의 정보 공유 및 친목도모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MT :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하계 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 계획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망년회 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동계 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 계획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교내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 대회 참가 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대회 준비로 인한 다양한 경험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역량 증가 효과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73CADC-D1C9-45A3-9F1A-5E3CD8DA8C6C}"/>
              </a:ext>
            </a:extLst>
          </p:cNvPr>
          <p:cNvSpPr txBox="1"/>
          <p:nvPr/>
        </p:nvSpPr>
        <p:spPr>
          <a:xfrm>
            <a:off x="5940063" y="3235485"/>
            <a:ext cx="594944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</a:p>
          <a:p>
            <a:pPr algn="l" fontAlgn="base"/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CAN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은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Culinary Art Nation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의 약자로 조리에 열정을 가진 학생들이 모였으며 ‘열정은 우리를 숨쉬게 한다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.’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라는 슬로건과 함께 열정을 갖고 도전하는 활동을 하고 있다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다양한 요리 경험을 쌓고 선후배 간 화합 등을 학우들과 공유하기 위해 만들어졌으며 대회에 열정을 가진 학생들이 모여 다양한 요리관련 대회에 도전하는 동아리이다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여러 대회에 도전함으로써 조리능력을 습득할 수 있는 기회를 가질 수 있게 되며 조리 분야의 전문성을 갖춘 인재양성을 목적으로 한다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algn="l" fontAlgn="base"/>
            <a:endParaRPr lang="en-US" altLang="ko-KR" sz="1400" b="1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주요행사 계획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정기모임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월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MT: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하계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실습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BLACK BOX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닭 이용 창작실습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부모님 초청만찬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  <a:r>
              <a:rPr lang="ko-KR" altLang="en-US" sz="1400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셰프 초청</a:t>
            </a:r>
            <a:r>
              <a:rPr lang="en-US" altLang="ko-KR" sz="1400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등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교내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·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 행사참여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축제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신입생 오리엔테이션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고교연계 프로그램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서울 국제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푸드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앤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테이블웨어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박람회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국내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·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 대회 참여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국제요리경연대회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전주 비빔밥 요리대회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상하이 국제요리경연대회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en-US" altLang="ko-KR" sz="1400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2021</a:t>
            </a:r>
            <a:r>
              <a:rPr lang="ko-KR" altLang="en-US" sz="1400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</a:t>
            </a:r>
            <a:r>
              <a:rPr lang="ko-KR" altLang="en-US" sz="1400" dirty="0" err="1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축제푸드</a:t>
            </a:r>
            <a:r>
              <a:rPr lang="ko-KR" altLang="en-US" sz="1400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올림픽</a:t>
            </a:r>
            <a:endParaRPr lang="ko-KR" altLang="en-US" sz="1400" b="0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07FCEE6-1B25-45B8-A9C6-9B795F1C37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54" b="28697"/>
          <a:stretch/>
        </p:blipFill>
        <p:spPr>
          <a:xfrm>
            <a:off x="675375" y="1421168"/>
            <a:ext cx="4341835" cy="190066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DBA83A5-2D91-42FF-AF1C-1A01A5572EF3}"/>
              </a:ext>
            </a:extLst>
          </p:cNvPr>
          <p:cNvSpPr txBox="1"/>
          <p:nvPr/>
        </p:nvSpPr>
        <p:spPr>
          <a:xfrm>
            <a:off x="1521726" y="972801"/>
            <a:ext cx="2649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altLang="ko-KR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Chef Gate (</a:t>
            </a:r>
            <a:r>
              <a:rPr lang="ko-KR" altLang="en-US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셰프게이트</a:t>
            </a:r>
            <a:r>
              <a:rPr lang="en-US" altLang="ko-KR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8F4A86-6B3E-4DBB-91B8-F731B6B93CE2}"/>
              </a:ext>
            </a:extLst>
          </p:cNvPr>
          <p:cNvSpPr txBox="1"/>
          <p:nvPr/>
        </p:nvSpPr>
        <p:spPr>
          <a:xfrm>
            <a:off x="8051547" y="965643"/>
            <a:ext cx="1143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altLang="ko-KR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Khmer UI" panose="020B0502040204020203" pitchFamily="34" charset="0"/>
              </a:rPr>
              <a:t>CAN (</a:t>
            </a:r>
            <a:r>
              <a:rPr lang="ko-KR" altLang="en-US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Khmer UI" panose="020B0502040204020203" pitchFamily="34" charset="0"/>
              </a:rPr>
              <a:t>캔</a:t>
            </a:r>
            <a:r>
              <a:rPr lang="en-US" altLang="ko-KR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Khmer UI" panose="020B0502040204020203" pitchFamily="34" charset="0"/>
              </a:rPr>
              <a:t>)</a:t>
            </a:r>
          </a:p>
        </p:txBody>
      </p:sp>
      <p:pic>
        <p:nvPicPr>
          <p:cNvPr id="13" name="그림 12" descr="텍스트이(가) 표시된 사진&#10;&#10;자동 생성된 설명">
            <a:extLst>
              <a:ext uri="{FF2B5EF4-FFF2-40B4-BE49-F238E27FC236}">
                <a16:creationId xmlns:a16="http://schemas.microsoft.com/office/drawing/2014/main" id="{FE54AFEB-20F9-4B97-817F-2491ED9DCB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218" y="1012601"/>
            <a:ext cx="2581038" cy="2581038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633B71E-D1FA-479E-8FE4-74ED4A449B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6670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87F496F-781D-4B95-A03C-65D17ABF40DA}"/>
              </a:ext>
            </a:extLst>
          </p:cNvPr>
          <p:cNvSpPr txBox="1"/>
          <p:nvPr/>
        </p:nvSpPr>
        <p:spPr>
          <a:xfrm>
            <a:off x="406899" y="3384469"/>
            <a:ext cx="483931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</a:p>
          <a:p>
            <a:pPr algn="l" fontAlgn="base"/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심화 및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대회동아리인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피에스몽테는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디저트를 넓고 깊게 연구하며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대회에 출전하여 실무능력을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키워나가는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취업</a:t>
            </a:r>
            <a:endParaRPr lang="en-US" altLang="ko-KR" sz="1400" b="0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/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기초부터 심화과정의 디저트 실습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플리마켓과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같은 다양한 활동들을 통해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제과제빵의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전문지식을 익혀 대회에 참여하며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실전 경험을 쌓는 것을 큰 목표로 두고 있다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또한 스터디 활동 및 동아리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MT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등으로 선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·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후배 및 동기간의 친목을 도모한다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algn="l" fontAlgn="base"/>
            <a:endParaRPr lang="en-US" altLang="ko-KR" sz="1400" b="1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주요행사 계획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정기모임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매 달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 실습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MT: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하계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내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·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외부 행사참가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축제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메뉴경진대회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국제요리경연대회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실습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상반기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기초 실습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제누와즈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3M,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초콜렛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실습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)/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후반기 응용 실습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플리마켓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디저트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플레이팅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b="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기프트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실습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067B50-C125-4A91-83D3-A7F0C85A195D}"/>
              </a:ext>
            </a:extLst>
          </p:cNvPr>
          <p:cNvSpPr txBox="1"/>
          <p:nvPr/>
        </p:nvSpPr>
        <p:spPr>
          <a:xfrm>
            <a:off x="6099093" y="3615475"/>
            <a:ext cx="5330907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남방애는 외식조리학부 외식조리전공에서 가장 오랜 역사를 자랑하는 유일한 </a:t>
            </a:r>
            <a:r>
              <a:rPr lang="ko-KR" altLang="en-US" sz="140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한식동아리이다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‘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한식에 대한 지식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뜻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열정이 한데 모여 어우러지다’ 라는 남방애의 뜻을 바탕으로 여러 학번의 회원들이 모여 한식에 대한 유익한 활동을 하고있다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또한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한식에 대한 스터디와 </a:t>
            </a:r>
            <a:r>
              <a:rPr lang="ko-KR" altLang="en-US" sz="140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실습뿐만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아니라 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MT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및 대회 출전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초청만찬 등의 활동을 통해 선배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동기들과의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친목을 도모한다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algn="l" fontAlgn="base"/>
            <a:endParaRPr lang="en-US" altLang="ko-KR" sz="1400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l" fontAlgn="base"/>
            <a:r>
              <a:rPr lang="ko-KR" altLang="en-US" sz="1400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주요행사계획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동아리실습 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매월 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 이상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멘토링활동 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선배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동기들과 함께하는 멘토링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자체 스터디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하계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MT, 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봄소풍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초청만찬</a:t>
            </a:r>
          </a:p>
          <a:p>
            <a:pPr algn="l" fontAlgn="base"/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내</a:t>
            </a:r>
            <a:r>
              <a:rPr lang="en-US" altLang="ko-KR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1400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외부 대회참가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AF65068-A018-4B04-B1A9-8B8323A11E3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846" y="1359555"/>
            <a:ext cx="3177922" cy="221975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80CF2E13-35D9-40A8-A9AE-B09CFBCF29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88" b="32974"/>
          <a:stretch/>
        </p:blipFill>
        <p:spPr>
          <a:xfrm>
            <a:off x="342563" y="1380068"/>
            <a:ext cx="5198827" cy="196981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6C597D6-9238-4073-8FDB-2B42A53ED9A7}"/>
              </a:ext>
            </a:extLst>
          </p:cNvPr>
          <p:cNvSpPr txBox="1"/>
          <p:nvPr/>
        </p:nvSpPr>
        <p:spPr>
          <a:xfrm>
            <a:off x="2187944" y="1059742"/>
            <a:ext cx="1181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ko-KR" altLang="en-US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피에스몽테</a:t>
            </a:r>
            <a:endParaRPr lang="ko-KR" altLang="en-US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3C7906-3DC9-4B95-824E-9BA96B0523B9}"/>
              </a:ext>
            </a:extLst>
          </p:cNvPr>
          <p:cNvSpPr txBox="1"/>
          <p:nvPr/>
        </p:nvSpPr>
        <p:spPr>
          <a:xfrm>
            <a:off x="8423592" y="957319"/>
            <a:ext cx="826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ko-KR" altLang="en-US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남방애</a:t>
            </a:r>
            <a:endParaRPr lang="ko-KR" altLang="en-US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14F6B245-EFA7-467F-95B2-E6BF1CCD2A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659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_2021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년도 활동사진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B6CAFC60-E21D-453F-8666-2A8A277DD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393" y="1150531"/>
            <a:ext cx="2952750" cy="221456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F7D99F0-62EE-4532-A107-93ED5B7DFC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6189" y="3611721"/>
            <a:ext cx="1819157" cy="22669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44E56FB-7CD3-4AA5-AA2C-95ED99FB410F}"/>
              </a:ext>
            </a:extLst>
          </p:cNvPr>
          <p:cNvSpPr txBox="1"/>
          <p:nvPr/>
        </p:nvSpPr>
        <p:spPr>
          <a:xfrm>
            <a:off x="612292" y="5918329"/>
            <a:ext cx="2766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&lt;Chef Gate&gt;</a:t>
            </a:r>
          </a:p>
          <a:p>
            <a:pPr algn="ctr" fontAlgn="base"/>
            <a:r>
              <a:rPr lang="ko-KR" altLang="en-US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육포 제작 및 </a:t>
            </a:r>
            <a:r>
              <a:rPr lang="en-US" altLang="ko-KR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SNS </a:t>
            </a:r>
            <a:r>
              <a:rPr lang="ko-KR" altLang="en-US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판매</a:t>
            </a:r>
            <a:endParaRPr lang="en-US" altLang="ko-KR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88311AC6-75F8-4C80-A615-81E658D2BC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" r="679"/>
          <a:stretch/>
        </p:blipFill>
        <p:spPr>
          <a:xfrm>
            <a:off x="4302124" y="3611721"/>
            <a:ext cx="2952749" cy="224712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83B09AFE-015F-4DB3-9727-76606F5915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" r="1110"/>
          <a:stretch/>
        </p:blipFill>
        <p:spPr>
          <a:xfrm>
            <a:off x="4302124" y="1124336"/>
            <a:ext cx="2952749" cy="226695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39E5FA0-BE4C-47F7-AD03-14B22A6C6D49}"/>
              </a:ext>
            </a:extLst>
          </p:cNvPr>
          <p:cNvSpPr txBox="1"/>
          <p:nvPr/>
        </p:nvSpPr>
        <p:spPr>
          <a:xfrm>
            <a:off x="4420424" y="5918329"/>
            <a:ext cx="2766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b="1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&lt;</a:t>
            </a:r>
            <a:r>
              <a:rPr lang="ko-KR" altLang="en-US" b="1" dirty="0" err="1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남방애</a:t>
            </a:r>
            <a:r>
              <a:rPr lang="en-US" altLang="ko-KR" b="1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&gt;</a:t>
            </a:r>
          </a:p>
          <a:p>
            <a:pPr algn="ctr" fontAlgn="base"/>
            <a:r>
              <a:rPr lang="ko-KR" altLang="en-US" dirty="0" err="1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청춘숙수</a:t>
            </a:r>
            <a:r>
              <a:rPr lang="ko-KR" altLang="en-US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 김장</a:t>
            </a:r>
            <a:endParaRPr lang="en-US" altLang="ko-KR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F9D4A67F-511C-49B1-A51E-7988F79A64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84854" y="1160929"/>
            <a:ext cx="2952749" cy="221456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742887E-ACBA-4A15-BEC0-9CAA21591AE2}"/>
              </a:ext>
            </a:extLst>
          </p:cNvPr>
          <p:cNvSpPr txBox="1"/>
          <p:nvPr/>
        </p:nvSpPr>
        <p:spPr>
          <a:xfrm>
            <a:off x="7897528" y="5919334"/>
            <a:ext cx="332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b="1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&lt;</a:t>
            </a:r>
            <a:r>
              <a:rPr lang="ko-KR" altLang="en-US" b="1" dirty="0" err="1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심즈노트</a:t>
            </a:r>
            <a:r>
              <a:rPr lang="en-US" altLang="ko-KR" b="1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&gt;</a:t>
            </a:r>
          </a:p>
          <a:p>
            <a:pPr algn="ctr" fontAlgn="base"/>
            <a:r>
              <a:rPr lang="ko-KR" altLang="en-US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비대면</a:t>
            </a:r>
            <a:r>
              <a:rPr lang="ko-KR" altLang="en-US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 실습  </a:t>
            </a:r>
            <a:endParaRPr lang="en-US" altLang="ko-KR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4427D378-7EA8-4B58-8031-9089D493B4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02600" y="3611721"/>
            <a:ext cx="2952748" cy="2214561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A15604F-52E1-4C4C-B1CD-D67F08AC0D7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0707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동아리 소개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_2021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년도 활동사진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E39E5FA0-BE4C-47F7-AD03-14B22A6C6D49}"/>
              </a:ext>
            </a:extLst>
          </p:cNvPr>
          <p:cNvSpPr txBox="1"/>
          <p:nvPr/>
        </p:nvSpPr>
        <p:spPr>
          <a:xfrm>
            <a:off x="10142095" y="5360598"/>
            <a:ext cx="175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b="1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&lt;</a:t>
            </a:r>
            <a:r>
              <a:rPr lang="ko-KR" altLang="en-US" b="1" dirty="0" err="1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피에스몽테</a:t>
            </a:r>
            <a:r>
              <a:rPr lang="en-US" altLang="ko-KR" b="1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&gt;</a:t>
            </a:r>
          </a:p>
          <a:p>
            <a:pPr algn="ctr" fontAlgn="base"/>
            <a:r>
              <a:rPr lang="ko-KR" altLang="en-US" dirty="0" err="1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플리마켓</a:t>
            </a:r>
            <a:endParaRPr lang="en-US" altLang="ko-KR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742887E-ACBA-4A15-BEC0-9CAA21591AE2}"/>
              </a:ext>
            </a:extLst>
          </p:cNvPr>
          <p:cNvSpPr txBox="1"/>
          <p:nvPr/>
        </p:nvSpPr>
        <p:spPr>
          <a:xfrm>
            <a:off x="7774431" y="3105283"/>
            <a:ext cx="332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b="1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&lt;International Cuisine&gt;</a:t>
            </a:r>
          </a:p>
          <a:p>
            <a:pPr algn="ctr" fontAlgn="base"/>
            <a:r>
              <a:rPr lang="ko-KR" altLang="en-US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나라별 창작메뉴 실습</a:t>
            </a:r>
            <a:endParaRPr lang="en-US" altLang="ko-KR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7D7203E6-7BD3-412E-BC1A-AA8C3F5B8F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3153" y="1236502"/>
            <a:ext cx="2121943" cy="2121943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1BF24D78-ED6A-431B-A32A-186AD572A8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44" b="12744"/>
          <a:stretch/>
        </p:blipFill>
        <p:spPr>
          <a:xfrm>
            <a:off x="295609" y="3593009"/>
            <a:ext cx="2805927" cy="209075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788B2AA-665E-4AAD-B6B4-85E94922E2E8}"/>
              </a:ext>
            </a:extLst>
          </p:cNvPr>
          <p:cNvSpPr txBox="1"/>
          <p:nvPr/>
        </p:nvSpPr>
        <p:spPr>
          <a:xfrm>
            <a:off x="334584" y="5858842"/>
            <a:ext cx="2766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b="1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&lt;</a:t>
            </a:r>
            <a:r>
              <a:rPr lang="ko-KR" altLang="en-US" b="1" dirty="0" err="1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쁘띠쁘르</a:t>
            </a:r>
            <a:r>
              <a:rPr lang="en-US" altLang="ko-KR" b="1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&gt;</a:t>
            </a:r>
          </a:p>
          <a:p>
            <a:pPr algn="ctr" fontAlgn="base"/>
            <a:r>
              <a:rPr lang="ko-KR" altLang="en-US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디저트 </a:t>
            </a:r>
            <a:r>
              <a:rPr lang="ko-KR" altLang="en-US" i="0" dirty="0" err="1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플리마켓</a:t>
            </a:r>
            <a:r>
              <a:rPr lang="ko-KR" altLang="en-US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 및 실습</a:t>
            </a:r>
            <a:endParaRPr lang="en-US" altLang="ko-KR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42A569F-8BE7-41A8-A559-0BD007A8DA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19263" y="4156572"/>
            <a:ext cx="2884919" cy="179752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12CA4C3-889D-46CA-9963-58C6ABEC29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19" b="8519"/>
          <a:stretch/>
        </p:blipFill>
        <p:spPr>
          <a:xfrm>
            <a:off x="7389935" y="1223613"/>
            <a:ext cx="3827510" cy="178614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84A2BE36-84BA-41DF-A44B-9612BFE8C6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7" b="7177"/>
          <a:stretch/>
        </p:blipFill>
        <p:spPr>
          <a:xfrm>
            <a:off x="3601166" y="1243639"/>
            <a:ext cx="3289139" cy="211274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3AC82B93-868D-49A9-AAC3-814E88D084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7" b="5757"/>
          <a:stretch/>
        </p:blipFill>
        <p:spPr>
          <a:xfrm>
            <a:off x="3630494" y="3576820"/>
            <a:ext cx="3259811" cy="216272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7734669-2E46-4E89-AA48-0874FF1C3CFD}"/>
              </a:ext>
            </a:extLst>
          </p:cNvPr>
          <p:cNvSpPr txBox="1"/>
          <p:nvPr/>
        </p:nvSpPr>
        <p:spPr>
          <a:xfrm>
            <a:off x="3862259" y="5787590"/>
            <a:ext cx="2766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b="1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&lt;CAN&gt;</a:t>
            </a:r>
          </a:p>
          <a:p>
            <a:pPr algn="ctr" fontAlgn="base"/>
            <a:r>
              <a:rPr lang="en-US" altLang="ko-KR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BLACK BOX </a:t>
            </a:r>
            <a:r>
              <a:rPr lang="ko-KR" altLang="en-US" i="0" dirty="0">
                <a:solidFill>
                  <a:srgbClr val="333333"/>
                </a:solidFill>
                <a:effectLst/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실습 및</a:t>
            </a:r>
            <a:endParaRPr lang="en-US" altLang="ko-KR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  <a:cs typeface="Arial" panose="020B0604020202020204" pitchFamily="34" charset="0"/>
            </a:endParaRPr>
          </a:p>
          <a:p>
            <a:pPr algn="ctr" fontAlgn="base"/>
            <a:r>
              <a:rPr lang="en-US" altLang="ko-KR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CAN </a:t>
            </a:r>
            <a:r>
              <a:rPr lang="ko-KR" altLang="en-US" dirty="0">
                <a:solidFill>
                  <a:srgbClr val="3333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  <a:cs typeface="Arial" panose="020B0604020202020204" pitchFamily="34" charset="0"/>
              </a:rPr>
              <a:t>프로젝트 발표</a:t>
            </a:r>
            <a:endParaRPr lang="en-US" altLang="ko-KR" i="0" dirty="0">
              <a:solidFill>
                <a:srgbClr val="333333"/>
              </a:solidFill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E289348B-5723-46E3-8F64-EA004080A7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076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2133600" y="2954490"/>
            <a:ext cx="7929880" cy="21236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프로그램 소개</a:t>
            </a:r>
            <a:endParaRPr lang="en-US" altLang="ko-KR" sz="4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sz="4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ko-KR" altLang="en-US" sz="4400" dirty="0">
              <a:latin typeface="메이플스토리" panose="02000300000000000000" pitchFamily="2" charset="-127"/>
              <a:ea typeface="메이플스토리" panose="02000300000000000000" pitchFamily="2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125A5A9A-6A63-42C0-8160-7F9394FB7529}"/>
              </a:ext>
            </a:extLst>
          </p:cNvPr>
          <p:cNvCxnSpPr>
            <a:cxnSpLocks/>
          </p:cNvCxnSpPr>
          <p:nvPr/>
        </p:nvCxnSpPr>
        <p:spPr>
          <a:xfrm>
            <a:off x="2026920" y="2089491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2026920" y="4531022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" name="그림 5">
            <a:extLst>
              <a:ext uri="{FF2B5EF4-FFF2-40B4-BE49-F238E27FC236}">
                <a16:creationId xmlns:a16="http://schemas.microsoft.com/office/drawing/2014/main" id="{919FB456-226D-4570-9861-47F164F77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3087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프로그램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F6BA5B-59B8-41A1-97E0-58103CE024C1}"/>
              </a:ext>
            </a:extLst>
          </p:cNvPr>
          <p:cNvSpPr/>
          <p:nvPr/>
        </p:nvSpPr>
        <p:spPr>
          <a:xfrm>
            <a:off x="3279464" y="3211175"/>
            <a:ext cx="58769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외식창업실습 </a:t>
            </a:r>
            <a:r>
              <a:rPr lang="ko-KR" altLang="en-US" sz="5400" b="1" dirty="0" err="1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솔반</a:t>
            </a:r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  <a:endParaRPr lang="en-US" altLang="ko-KR" sz="5400" b="1" cap="none" spc="0" dirty="0">
              <a:ln/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38370F6-679F-4AA6-BA19-AB9E988B6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2045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외식창업실습 </a:t>
            </a:r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솔반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A20E8AB3-4000-40A9-B5E9-9886D23894FC}"/>
              </a:ext>
            </a:extLst>
          </p:cNvPr>
          <p:cNvSpPr txBox="1"/>
          <p:nvPr/>
        </p:nvSpPr>
        <p:spPr>
          <a:xfrm>
            <a:off x="6467881" y="2331179"/>
            <a:ext cx="547116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</a:t>
            </a: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 필수 교과목 </a:t>
            </a:r>
            <a:r>
              <a:rPr lang="ko-KR" altLang="en-US" sz="2000" u="sng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외식창업실습</a:t>
            </a:r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</a:t>
            </a:r>
            <a:r>
              <a:rPr lang="ko-KR" altLang="en-US" sz="20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솔반</a:t>
            </a:r>
            <a:r>
              <a:rPr lang="en-US" altLang="ko-KR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’</a:t>
            </a:r>
          </a:p>
          <a:p>
            <a:endParaRPr lang="en-US" altLang="ko-KR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학생들이 직접 창업에 필요한 물품 및 재료 구입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메뉴개발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인테리어 등 창업 전후의 직무과정을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6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 동안 직접 수행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*1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동안 총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6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개의 팀이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6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주간 진행 후 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외식창업경진대회를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진행하여 상금 및 상장을 수상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=&gt; </a:t>
            </a:r>
            <a:r>
              <a:rPr lang="ko-KR" altLang="en-US" sz="28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실무경험을 할 수 있는 기회 제공</a:t>
            </a:r>
            <a:endParaRPr lang="en-US" altLang="ko-KR" sz="2800" dirty="0">
              <a:solidFill>
                <a:srgbClr val="C00000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C8D7391-33EF-40FE-9769-F584B7A1C1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8" r="5828"/>
          <a:stretch/>
        </p:blipFill>
        <p:spPr>
          <a:xfrm rot="21198544">
            <a:off x="532276" y="1134938"/>
            <a:ext cx="2814330" cy="318567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D728031-7BAD-4AC9-9B6B-BD22670B66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110143">
            <a:off x="3264917" y="3840921"/>
            <a:ext cx="2770188" cy="2386023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54C2759-E18D-475A-AC19-207F823374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52312">
            <a:off x="3186773" y="1047292"/>
            <a:ext cx="2959304" cy="295930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747241B-C26B-4B75-8D34-C5102279CB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414606">
            <a:off x="593490" y="3623528"/>
            <a:ext cx="2783782" cy="278378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11854E8-E42A-45E2-A559-07E783456F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3527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2021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년도 </a:t>
            </a:r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솔반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11BA0889-27B7-4A96-89D5-26054EFD2F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0" b="7946"/>
          <a:stretch/>
        </p:blipFill>
        <p:spPr>
          <a:xfrm>
            <a:off x="610784" y="1091982"/>
            <a:ext cx="3005252" cy="244037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845E9236-DFFA-4B44-AE7F-A490D6EE17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7" r="5267"/>
          <a:stretch/>
        </p:blipFill>
        <p:spPr>
          <a:xfrm>
            <a:off x="4301274" y="1091982"/>
            <a:ext cx="3005252" cy="2440374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B2CD88FA-3735-463C-A4D6-0C1265807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8" b="9398"/>
          <a:stretch/>
        </p:blipFill>
        <p:spPr>
          <a:xfrm>
            <a:off x="7991764" y="1091982"/>
            <a:ext cx="3005252" cy="2440374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9EF10F3-0171-4963-AD64-FAA69CCA6E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7" b="1077"/>
          <a:stretch/>
        </p:blipFill>
        <p:spPr>
          <a:xfrm>
            <a:off x="610784" y="3946020"/>
            <a:ext cx="3005252" cy="244037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6EC2FC4D-571A-4E78-9677-35D22C8A6F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7" r="7267"/>
          <a:stretch/>
        </p:blipFill>
        <p:spPr>
          <a:xfrm>
            <a:off x="4301274" y="3946020"/>
            <a:ext cx="3005252" cy="2440374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B7CBBCD5-A542-405B-BE21-5909C0A535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" r="2215"/>
          <a:stretch/>
        </p:blipFill>
        <p:spPr>
          <a:xfrm>
            <a:off x="7991764" y="3946020"/>
            <a:ext cx="3005252" cy="244037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7E43A5D-2198-48DA-A4DA-53D187D1D0D0}"/>
              </a:ext>
            </a:extLst>
          </p:cNvPr>
          <p:cNvSpPr txBox="1"/>
          <p:nvPr/>
        </p:nvSpPr>
        <p:spPr>
          <a:xfrm>
            <a:off x="610784" y="3576688"/>
            <a:ext cx="19127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 66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“6.6cm”</a:t>
            </a:r>
          </a:p>
          <a:p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F737768-8872-4F52-9B99-41AA75BE006B}"/>
              </a:ext>
            </a:extLst>
          </p:cNvPr>
          <p:cNvSpPr txBox="1"/>
          <p:nvPr/>
        </p:nvSpPr>
        <p:spPr>
          <a:xfrm>
            <a:off x="4301274" y="3576688"/>
            <a:ext cx="19127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 67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“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보울에어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</a:p>
          <a:p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0E4881-BB77-455A-ACDC-7F8C0F907E7D}"/>
              </a:ext>
            </a:extLst>
          </p:cNvPr>
          <p:cNvSpPr txBox="1"/>
          <p:nvPr/>
        </p:nvSpPr>
        <p:spPr>
          <a:xfrm>
            <a:off x="7989601" y="3576688"/>
            <a:ext cx="19127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 68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츠루츠루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</a:p>
          <a:p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CF33AED-5279-40EF-B6FD-754D4E28D37C}"/>
              </a:ext>
            </a:extLst>
          </p:cNvPr>
          <p:cNvSpPr txBox="1"/>
          <p:nvPr/>
        </p:nvSpPr>
        <p:spPr>
          <a:xfrm>
            <a:off x="610784" y="6430726"/>
            <a:ext cx="19127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 69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얌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(YAM)”</a:t>
            </a:r>
          </a:p>
          <a:p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750D9E7-CC02-481F-BE42-F2358058B788}"/>
              </a:ext>
            </a:extLst>
          </p:cNvPr>
          <p:cNvSpPr txBox="1"/>
          <p:nvPr/>
        </p:nvSpPr>
        <p:spPr>
          <a:xfrm>
            <a:off x="4301274" y="6430726"/>
            <a:ext cx="19127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 70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온기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</a:p>
          <a:p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4DE0BB1-7865-45F2-96F4-C8A38DD4B7F6}"/>
              </a:ext>
            </a:extLst>
          </p:cNvPr>
          <p:cNvSpPr txBox="1"/>
          <p:nvPr/>
        </p:nvSpPr>
        <p:spPr>
          <a:xfrm>
            <a:off x="7989601" y="6430726"/>
            <a:ext cx="19127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 71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 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슈슈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</a:p>
          <a:p>
            <a:endParaRPr lang="en-US" altLang="ko-KR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1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9F804B97-6D02-4738-90AB-C52A57F767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758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1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2131060" y="2983903"/>
            <a:ext cx="7929880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3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호텔외식조리대학</a:t>
            </a:r>
            <a:r>
              <a:rPr lang="ko-KR" altLang="en-US" sz="3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3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창업메뉴경진대회</a:t>
            </a:r>
            <a:endParaRPr lang="en-US" altLang="ko-KR" sz="3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125A5A9A-6A63-42C0-8160-7F9394FB7529}"/>
              </a:ext>
            </a:extLst>
          </p:cNvPr>
          <p:cNvCxnSpPr>
            <a:cxnSpLocks/>
          </p:cNvCxnSpPr>
          <p:nvPr/>
        </p:nvCxnSpPr>
        <p:spPr>
          <a:xfrm>
            <a:off x="2026920" y="2089491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2026920" y="4531022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35717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799" y="293340"/>
            <a:ext cx="972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호텔외식조리대학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창업메뉴경진대회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그림 3" descr="실내, 주방, 대비중, 음식이(가) 표시된 사진&#10;&#10;자동 생성된 설명">
            <a:extLst>
              <a:ext uri="{FF2B5EF4-FFF2-40B4-BE49-F238E27FC236}">
                <a16:creationId xmlns:a16="http://schemas.microsoft.com/office/drawing/2014/main" id="{7391389A-0A17-4BFA-9E7B-30B7000EE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33" y="1514465"/>
            <a:ext cx="3152427" cy="244316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749A0EA-F0DA-4266-98D3-A6B78F6A5F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4560" y="1514465"/>
            <a:ext cx="3587275" cy="514572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05E018B-70EB-43E5-B76D-4DCB442828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133" y="3957626"/>
            <a:ext cx="3152427" cy="270256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6F5E73D-B07A-4F57-BBFD-68BC7C7CB57A}"/>
              </a:ext>
            </a:extLst>
          </p:cNvPr>
          <p:cNvSpPr txBox="1"/>
          <p:nvPr/>
        </p:nvSpPr>
        <p:spPr>
          <a:xfrm>
            <a:off x="7874000" y="1787801"/>
            <a:ext cx="323088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차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2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차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3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차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왕중왕전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sz="24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24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총 </a:t>
            </a:r>
            <a:r>
              <a:rPr lang="en-US" altLang="ko-KR" sz="24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</a:t>
            </a:r>
            <a:r>
              <a:rPr lang="ko-KR" altLang="en-US" sz="24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번</a:t>
            </a:r>
            <a:r>
              <a:rPr lang="en-US" altLang="ko-KR" sz="24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</a:p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상금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자립상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최우수상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 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100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만원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단정상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우수상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         40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만원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독행상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장려상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         20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만원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19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년도 경우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pPr algn="ctr"/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차 </a:t>
            </a:r>
            <a:r>
              <a:rPr lang="ko-KR" altLang="en-US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호텔외식조리대학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창업메뉴 경연대회 수상자에게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상하이 대회 출전 기회 제공</a:t>
            </a:r>
            <a:endParaRPr lang="en-US" altLang="ko-KR" dirty="0">
              <a:highlight>
                <a:srgbClr val="FFFF00"/>
              </a:highlight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dirty="0">
              <a:highlight>
                <a:srgbClr val="FFFF00"/>
              </a:highlight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      </a:t>
            </a:r>
            <a:endParaRPr lang="ko-KR" altLang="en-US" dirty="0">
              <a:highlight>
                <a:srgbClr val="FFFF00"/>
              </a:highlight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2C524A4-7CD0-4248-B44D-D695B4AF0B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9093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46681" y="1333256"/>
            <a:ext cx="3422237" cy="5102714"/>
          </a:xfrm>
          <a:prstGeom prst="rect">
            <a:avLst/>
          </a:prstGeom>
        </p:spPr>
      </p:pic>
      <p:sp>
        <p:nvSpPr>
          <p:cNvPr id="6" name="제목 5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67195" y="325910"/>
            <a:ext cx="10515600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호텔외식조리대학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창업메뉴경진대회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95385" y="947864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6F5E73D-B07A-4F57-BBFD-68BC7C7CB57A}"/>
              </a:ext>
            </a:extLst>
          </p:cNvPr>
          <p:cNvSpPr txBox="1"/>
          <p:nvPr/>
        </p:nvSpPr>
        <p:spPr>
          <a:xfrm>
            <a:off x="7874000" y="1962338"/>
            <a:ext cx="32308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상금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자립상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최우수상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 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100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만원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단정상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우수상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         40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만원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독행상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장려상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         20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만원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21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년도 경우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</a:t>
            </a:r>
          </a:p>
          <a:p>
            <a:pPr algn="ctr"/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코로나 </a:t>
            </a:r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19</a:t>
            </a:r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로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인한 </a:t>
            </a:r>
            <a:r>
              <a:rPr lang="ko-KR" altLang="en-US" dirty="0" err="1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밀키트</a:t>
            </a:r>
            <a:r>
              <a:rPr lang="ko-KR" altLang="en-US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수요가 증가함에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따라 </a:t>
            </a:r>
            <a:r>
              <a:rPr lang="ko-KR" altLang="en-US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밀키트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만들기 경연대회 진행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</a:t>
            </a:r>
            <a:r>
              <a:rPr lang="en-US" altLang="ko-KR" dirty="0">
                <a:highlight>
                  <a:srgbClr val="FFFF00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</a:t>
            </a:r>
            <a:endParaRPr lang="ko-KR" altLang="en-US" dirty="0">
              <a:highlight>
                <a:srgbClr val="FFFF00"/>
              </a:highlight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24" y="1333256"/>
            <a:ext cx="3163277" cy="278154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7C65CAD-D021-4BEC-8A4A-EA8993FD3E7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482"/>
          <a:stretch/>
        </p:blipFill>
        <p:spPr>
          <a:xfrm>
            <a:off x="340224" y="4114799"/>
            <a:ext cx="3206457" cy="2321171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A26011B-10B7-4A37-B277-F393A96BA2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757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61846"/>
            <a:ext cx="972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호텔외식조리대학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창업메뉴경연대회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사진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9ED7ADA7-8EA8-4626-A7ED-B818C3A7DE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62542" y="1305377"/>
            <a:ext cx="3416498" cy="227528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7F715865-F82C-493D-A912-9A88AA23B1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880" t="19730" r="5900" b="4420"/>
          <a:stretch>
            <a:fillRect/>
          </a:stretch>
        </p:blipFill>
        <p:spPr>
          <a:xfrm>
            <a:off x="4062412" y="1305069"/>
            <a:ext cx="3501627" cy="228764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A674F35-85AD-4EA9-A1E3-E81C1EC2A03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870" t="6130" r="9170" b="5620"/>
          <a:stretch>
            <a:fillRect/>
          </a:stretch>
        </p:blipFill>
        <p:spPr>
          <a:xfrm>
            <a:off x="4052193" y="3982824"/>
            <a:ext cx="3503414" cy="230669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1D579A1A-F678-4E0A-9450-76CBAE2B993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70" r="8860" b="5460"/>
          <a:stretch>
            <a:fillRect/>
          </a:stretch>
        </p:blipFill>
        <p:spPr>
          <a:xfrm>
            <a:off x="7847411" y="1328355"/>
            <a:ext cx="3322440" cy="227923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6307221-36B4-4547-ABB0-3E20ECEF7F1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450" t="5990" b="-500"/>
          <a:stretch>
            <a:fillRect/>
          </a:stretch>
        </p:blipFill>
        <p:spPr>
          <a:xfrm>
            <a:off x="303410" y="3980855"/>
            <a:ext cx="3455789" cy="230866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2B7A9400-B62A-4220-B90D-ABEE65994AF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7847411" y="3962400"/>
            <a:ext cx="3340894" cy="232712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64E5227C-1F75-45F5-9501-336747BAD7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1375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프로그램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F6BA5B-59B8-41A1-97E0-58103CE024C1}"/>
              </a:ext>
            </a:extLst>
          </p:cNvPr>
          <p:cNvSpPr/>
          <p:nvPr/>
        </p:nvSpPr>
        <p:spPr>
          <a:xfrm>
            <a:off x="4583508" y="3211175"/>
            <a:ext cx="32688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교직이수</a:t>
            </a:r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  <a:endParaRPr lang="en-US" altLang="ko-KR" sz="5400" b="1" cap="none" spc="0" dirty="0">
              <a:ln/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B31624C-932C-445C-82AD-BA92ABFE4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8230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교직이수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A20E8AB3-4000-40A9-B5E9-9886D23894FC}"/>
              </a:ext>
            </a:extLst>
          </p:cNvPr>
          <p:cNvSpPr txBox="1"/>
          <p:nvPr/>
        </p:nvSpPr>
        <p:spPr>
          <a:xfrm>
            <a:off x="5803900" y="1129883"/>
            <a:ext cx="5257966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*1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차 선발기준</a:t>
            </a:r>
            <a:endParaRPr lang="en-US" altLang="ko-KR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신입학생 중 </a:t>
            </a:r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 성적이 상위 </a:t>
            </a:r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30%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이내인 학생</a:t>
            </a:r>
            <a:endParaRPr lang="en-US" altLang="ko-KR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취득학점이 </a:t>
            </a:r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35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학점 이상인 학생</a:t>
            </a:r>
            <a:endParaRPr lang="en-US" altLang="ko-KR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- 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학과내부적으로 결격사유가 없는 학생</a:t>
            </a:r>
            <a:endParaRPr lang="en-US" altLang="ko-KR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최종 선발기준</a:t>
            </a:r>
            <a:endParaRPr lang="en-US" altLang="ko-KR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- ‘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교직과정 이수 신청서</a:t>
            </a:r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’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제출하고 </a:t>
            </a:r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 교직과목을    </a:t>
            </a:r>
            <a:endParaRPr lang="en-US" altLang="ko-KR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이수한 학생</a:t>
            </a:r>
            <a:endParaRPr lang="en-US" altLang="ko-KR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- 2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 </a:t>
            </a:r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학기까지의 성적을 기준으로 교육부 승인인원 </a:t>
            </a:r>
            <a:endParaRPr lang="en-US" altLang="ko-KR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범위 내에서</a:t>
            </a:r>
            <a:r>
              <a:rPr lang="en-US" altLang="ko-KR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b="1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학생선발</a:t>
            </a:r>
            <a:endParaRPr lang="en-US" altLang="ko-KR" b="1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*2022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학년도 교직과정 이수자 기준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선발인원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(21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1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 과정 종료 후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–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차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 16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명 선발 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2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 과정 종료 후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–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최종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 8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명 선발</a:t>
            </a:r>
            <a:endParaRPr lang="en-US" altLang="ko-KR" sz="1600" dirty="0">
              <a:highlight>
                <a:srgbClr val="FFFF00"/>
              </a:highlight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[</a:t>
            </a:r>
            <a:r>
              <a:rPr lang="ko-KR" altLang="en-US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참고</a:t>
            </a:r>
            <a:r>
              <a:rPr lang="en-US" altLang="ko-KR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] </a:t>
            </a:r>
            <a:r>
              <a:rPr lang="ko-KR" altLang="en-US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본 과정은 </a:t>
            </a:r>
            <a:r>
              <a:rPr lang="en-US" altLang="ko-KR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</a:t>
            </a:r>
            <a:r>
              <a:rPr lang="ko-KR" altLang="en-US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교직 과정운영에 대한 규정</a:t>
            </a:r>
            <a:r>
              <a:rPr lang="en-US" altLang="ko-KR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’ </a:t>
            </a:r>
            <a:r>
              <a:rPr lang="ko-KR" altLang="en-US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및 </a:t>
            </a:r>
            <a:r>
              <a:rPr lang="en-US" altLang="ko-KR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‘2021</a:t>
            </a:r>
            <a:r>
              <a:rPr lang="ko-KR" altLang="en-US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년도 교원자격검정 실무편람</a:t>
            </a:r>
            <a:r>
              <a:rPr lang="en-US" altLang="ko-KR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＇</a:t>
            </a:r>
            <a:r>
              <a:rPr lang="ko-KR" altLang="en-US" sz="1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에 의해 선발</a:t>
            </a:r>
            <a:endParaRPr lang="en-US" altLang="ko-KR" sz="1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457200" indent="-457200" algn="ctr">
              <a:buFont typeface="Symbol" panose="05050102010706020507" pitchFamily="18" charset="2"/>
              <a:buChar char="Þ"/>
            </a:pPr>
            <a:r>
              <a:rPr lang="ko-KR" altLang="en-US" sz="19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정교사 </a:t>
            </a:r>
            <a:r>
              <a:rPr lang="en-US" altLang="ko-KR" sz="19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19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급 자격증 취득</a:t>
            </a:r>
            <a:endParaRPr lang="en-US" altLang="ko-KR" sz="1900" dirty="0">
              <a:solidFill>
                <a:srgbClr val="C00000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sz="19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※</a:t>
            </a:r>
            <a:r>
              <a:rPr lang="ko-KR" altLang="en-US" sz="19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졸업예정학기 말에 교원자격 무시험 검정원서 제출</a:t>
            </a:r>
            <a:endParaRPr lang="en-US" altLang="ko-KR" sz="1900" dirty="0">
              <a:solidFill>
                <a:srgbClr val="C00000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1900" dirty="0">
                <a:solidFill>
                  <a:srgbClr val="C0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후 교직이수 여부를 심사</a:t>
            </a:r>
            <a:endParaRPr lang="ko-KR" altLang="en-US" sz="19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01892DE-5910-4068-BDD3-6EF8A213D3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390" y="1954748"/>
            <a:ext cx="5109455" cy="3810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041F47C-3C8F-4145-98BD-505885382A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3385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교직이수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A20E8AB3-4000-40A9-B5E9-9886D23894FC}"/>
              </a:ext>
            </a:extLst>
          </p:cNvPr>
          <p:cNvSpPr txBox="1"/>
          <p:nvPr/>
        </p:nvSpPr>
        <p:spPr>
          <a:xfrm>
            <a:off x="1314888" y="1493669"/>
            <a:ext cx="95622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졸업 후 정교사 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급 자격증 취득 </a:t>
            </a:r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▼</a:t>
            </a:r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임용고시에 응시 후 합격</a:t>
            </a:r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▼</a:t>
            </a:r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조리관련  정식 교사로 임용</a:t>
            </a:r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 fontAlgn="base" latinLnBrk="0"/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2020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임용고시 </a:t>
            </a:r>
            <a:r>
              <a:rPr lang="en-US" altLang="ko-KR" sz="22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8</a:t>
            </a:r>
            <a:r>
              <a:rPr lang="ko-KR" altLang="en-US" sz="22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명 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합격</a:t>
            </a:r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 fontAlgn="base" latinLnBrk="0"/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최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(14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경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(13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박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성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(13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찬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(14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pPr algn="ctr" fontAlgn="base" latinLnBrk="0"/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박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윤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(13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황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슬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(13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김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형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(11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  <a:endParaRPr lang="ko-KR" altLang="en-US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2021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임용고시 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명 합격</a:t>
            </a:r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최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(14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전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라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(13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김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림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(13</a:t>
            </a:r>
            <a:r>
              <a:rPr lang="ko-KR" altLang="en-US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학번</a:t>
            </a:r>
            <a:r>
              <a:rPr lang="en-US" altLang="ko-KR" sz="2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</a:p>
          <a:p>
            <a:endParaRPr lang="en-US" altLang="ko-KR" sz="2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D018D47-B670-42F3-BCE4-A3F85D178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674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프로그램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F6BA5B-59B8-41A1-97E0-58103CE024C1}"/>
              </a:ext>
            </a:extLst>
          </p:cNvPr>
          <p:cNvSpPr/>
          <p:nvPr/>
        </p:nvSpPr>
        <p:spPr>
          <a:xfrm>
            <a:off x="3102337" y="3211175"/>
            <a:ext cx="6231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국내 및 국외 인턴쉽</a:t>
            </a:r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  <a:endParaRPr lang="en-US" altLang="ko-KR" sz="5400" b="1" cap="none" spc="0" dirty="0">
              <a:ln/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3023ED2-5927-4791-9B9D-01384EEBAC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1358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799" y="293340"/>
            <a:ext cx="972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국내 및 국외 인턴쉽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C31B9F29-F635-4959-A576-D1A78AE19D24}"/>
              </a:ext>
            </a:extLst>
          </p:cNvPr>
          <p:cNvSpPr txBox="1"/>
          <p:nvPr/>
        </p:nvSpPr>
        <p:spPr>
          <a:xfrm>
            <a:off x="5901559" y="1873326"/>
            <a:ext cx="56261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인턴쉽 대상자격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fontAlgn="base"/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- 77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학점 이상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취득하고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학기 이상 재학예정인 자</a:t>
            </a:r>
          </a:p>
          <a:p>
            <a:pPr marL="285750" indent="-285750" fontAlgn="base">
              <a:buFontTx/>
              <a:buChar char="-"/>
            </a:pP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학부 및 지도교수의 승인을 거쳐 인턴십 대상자로 추천된 자</a:t>
            </a:r>
          </a:p>
          <a:p>
            <a:pPr marL="285750" indent="-285750">
              <a:buFontTx/>
              <a:buChar char="-"/>
            </a:pP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인턴쉽 기간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fontAlgn="base"/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-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 학기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6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개월 과정 및 계절학기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총 </a:t>
            </a:r>
            <a:r>
              <a:rPr lang="ko-KR" altLang="en-US" sz="1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본학기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번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계절학기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번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인턴쉽 산업체 선정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-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산업현장의 적응력을 높이고 전공과 관련된 산업체</a:t>
            </a:r>
            <a:b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학부 선정 업체 또는 학생이 추천한 업체도 가능함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인턴쉽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절차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업체선정 후 학과 면담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-&gt;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학과승인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-&gt;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업체 지원 및 면접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-)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업체 합격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-&gt;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기간내 신청서류 제출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-&gt;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중간보고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-&gt;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결과보고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-&gt;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성적평가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sz="12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[</a:t>
            </a:r>
            <a:r>
              <a:rPr lang="ko-KR" altLang="en-US" sz="1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참고</a:t>
            </a:r>
            <a:r>
              <a:rPr lang="en-US" altLang="ko-KR" sz="1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] </a:t>
            </a:r>
            <a:r>
              <a:rPr lang="ko-KR" altLang="en-US" sz="1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본 과정은 인턴쉽 규정 외에 외식조리전공의 규정을 포함 한 내용입니다</a:t>
            </a:r>
            <a:r>
              <a:rPr lang="en-US" altLang="ko-KR" sz="12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48B4FF-964C-406E-BE0E-F24D4EB6DF5F}"/>
              </a:ext>
            </a:extLst>
          </p:cNvPr>
          <p:cNvSpPr txBox="1"/>
          <p:nvPr/>
        </p:nvSpPr>
        <p:spPr>
          <a:xfrm>
            <a:off x="1011181" y="1124337"/>
            <a:ext cx="56261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인턴쉽 추진현황</a:t>
            </a:r>
            <a:endParaRPr lang="en-US" altLang="ko-KR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학교기업 </a:t>
            </a:r>
            <a:r>
              <a:rPr lang="ko-KR" altLang="en-US" sz="1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솔파인레스토랑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학교의 학점인정 프로그램</a:t>
            </a:r>
            <a:b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프로그램 참여시 인턴쉽 수료증 제공</a:t>
            </a:r>
            <a:b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근무조건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식사제공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인턴쉽 장학금 지급</a:t>
            </a:r>
            <a:b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지원가능 직무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레스토랑 주방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레스토랑 홀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[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국내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]</a:t>
            </a: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샘표식품 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셰프공간컴퍼니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위쿡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주식회사플랜지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주안푸드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[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국외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]</a:t>
            </a: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스페인 </a:t>
            </a:r>
            <a:r>
              <a:rPr lang="en-US" altLang="ko-KR" sz="1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CoboVintage</a:t>
            </a:r>
            <a:b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호주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Mexican Society</a:t>
            </a:r>
            <a:b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미국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Rosewood</a:t>
            </a:r>
            <a:b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미국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ANGLE</a:t>
            </a:r>
            <a:b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미국 하얏트 호텔</a:t>
            </a:r>
            <a:b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대만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TAIPEI Regent Hotel</a:t>
            </a:r>
            <a:b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이탈리아 </a:t>
            </a:r>
            <a:r>
              <a:rPr lang="en-US" altLang="ko-KR" sz="1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Goong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A1D71E1-260D-4934-A825-375E5E2DD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4474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799" y="293340"/>
            <a:ext cx="972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국내 및 국외 인턴쉽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_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사진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그림 3">
            <a:extLst>
              <a:ext uri="{FF2B5EF4-FFF2-40B4-BE49-F238E27FC236}">
                <a16:creationId xmlns:a16="http://schemas.microsoft.com/office/drawing/2014/main" id="{5F8EE120-6A49-4F6E-92FD-57C04D575C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266" y="3996473"/>
            <a:ext cx="2253908" cy="2657787"/>
          </a:xfrm>
          <a:prstGeom prst="rect">
            <a:avLst/>
          </a:prstGeom>
        </p:spPr>
      </p:pic>
      <p:pic>
        <p:nvPicPr>
          <p:cNvPr id="8" name="그림 7" descr="실내, 바닥, 천장, 벽이(가) 표시된 사진&#10;&#10;자동 생성된 설명">
            <a:extLst>
              <a:ext uri="{FF2B5EF4-FFF2-40B4-BE49-F238E27FC236}">
                <a16:creationId xmlns:a16="http://schemas.microsoft.com/office/drawing/2014/main" id="{CBC84351-5F7A-44CF-99DF-3964C2027C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2237" y="1155548"/>
            <a:ext cx="2548850" cy="2548850"/>
          </a:xfrm>
          <a:prstGeom prst="rect">
            <a:avLst/>
          </a:prstGeom>
        </p:spPr>
      </p:pic>
      <p:pic>
        <p:nvPicPr>
          <p:cNvPr id="12" name="그림 11" descr="실내, 생활, 방, 벽난로이(가) 표시된 사진&#10;&#10;자동 생성된 설명">
            <a:extLst>
              <a:ext uri="{FF2B5EF4-FFF2-40B4-BE49-F238E27FC236}">
                <a16:creationId xmlns:a16="http://schemas.microsoft.com/office/drawing/2014/main" id="{EAEA5241-840D-4E28-A58B-BCB0DB79E5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8" y="4003770"/>
            <a:ext cx="2643195" cy="2643195"/>
          </a:xfrm>
          <a:prstGeom prst="rect">
            <a:avLst/>
          </a:prstGeom>
        </p:spPr>
      </p:pic>
      <p:pic>
        <p:nvPicPr>
          <p:cNvPr id="14" name="그림 13" descr="음식, 식물, 그릇, 다른이(가) 표시된 사진&#10;&#10;자동 생성된 설명">
            <a:extLst>
              <a:ext uri="{FF2B5EF4-FFF2-40B4-BE49-F238E27FC236}">
                <a16:creationId xmlns:a16="http://schemas.microsoft.com/office/drawing/2014/main" id="{53FE5C39-AD8C-4FCD-85A4-B8FDEBA70B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44" y="1174990"/>
            <a:ext cx="2548850" cy="2548850"/>
          </a:xfrm>
          <a:prstGeom prst="rect">
            <a:avLst/>
          </a:prstGeom>
        </p:spPr>
      </p:pic>
      <p:pic>
        <p:nvPicPr>
          <p:cNvPr id="16" name="그림 15" descr="텍스트, 실내, 카운터이(가) 표시된 사진&#10;&#10;자동 생성된 설명">
            <a:extLst>
              <a:ext uri="{FF2B5EF4-FFF2-40B4-BE49-F238E27FC236}">
                <a16:creationId xmlns:a16="http://schemas.microsoft.com/office/drawing/2014/main" id="{F8CC5FE0-6223-4E31-BFAB-CD8DF83A14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967" y="3956043"/>
            <a:ext cx="3249120" cy="2668479"/>
          </a:xfrm>
          <a:prstGeom prst="rect">
            <a:avLst/>
          </a:prstGeom>
        </p:spPr>
      </p:pic>
      <p:pic>
        <p:nvPicPr>
          <p:cNvPr id="18" name="그림 17" descr="플레이트, 테이블, 음식, 우묵한그릇이(가) 표시된 사진&#10;&#10;자동 생성된 설명">
            <a:extLst>
              <a:ext uri="{FF2B5EF4-FFF2-40B4-BE49-F238E27FC236}">
                <a16:creationId xmlns:a16="http://schemas.microsoft.com/office/drawing/2014/main" id="{B9E4A7F9-3098-4047-844C-510775E049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74" y="1174990"/>
            <a:ext cx="2643195" cy="2557930"/>
          </a:xfrm>
          <a:prstGeom prst="rect">
            <a:avLst/>
          </a:prstGeom>
        </p:spPr>
      </p:pic>
      <p:pic>
        <p:nvPicPr>
          <p:cNvPr id="20" name="그림 19" descr="창문, 가구, 벽난로이(가) 표시된 사진&#10;&#10;자동 생성된 설명">
            <a:extLst>
              <a:ext uri="{FF2B5EF4-FFF2-40B4-BE49-F238E27FC236}">
                <a16:creationId xmlns:a16="http://schemas.microsoft.com/office/drawing/2014/main" id="{6521EFC9-3CD6-4882-9A73-D94B6B9B723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447" y="3981327"/>
            <a:ext cx="2643195" cy="2643195"/>
          </a:xfrm>
          <a:prstGeom prst="rect">
            <a:avLst/>
          </a:prstGeom>
        </p:spPr>
      </p:pic>
      <p:pic>
        <p:nvPicPr>
          <p:cNvPr id="22" name="그림 21" descr="실내, 사람, 천장이(가) 표시된 사진&#10;&#10;자동 생성된 설명">
            <a:extLst>
              <a:ext uri="{FF2B5EF4-FFF2-40B4-BE49-F238E27FC236}">
                <a16:creationId xmlns:a16="http://schemas.microsoft.com/office/drawing/2014/main" id="{3329DF68-D65D-4AD4-9A62-DB914028C57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69733" y="1174990"/>
            <a:ext cx="3410569" cy="255792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28252D38-D221-48FE-A4D4-508A6733203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71697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실내, 음식, 주방, 사람이(가) 표시된 사진&#10;&#10;자동 생성된 설명">
            <a:extLst>
              <a:ext uri="{FF2B5EF4-FFF2-40B4-BE49-F238E27FC236}">
                <a16:creationId xmlns:a16="http://schemas.microsoft.com/office/drawing/2014/main" id="{BBF22998-0F46-45D5-B6AD-59076378E28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939" y="1"/>
            <a:ext cx="9653846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2128520" y="2921169"/>
            <a:ext cx="792988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0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INBP</a:t>
            </a:r>
            <a:r>
              <a:rPr lang="en-US" altLang="ko-KR" sz="4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4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프로그램 </a:t>
            </a:r>
            <a:endParaRPr lang="en-US" altLang="ko-KR" sz="4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ko-KR" altLang="en-US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125A5A9A-6A63-42C0-8160-7F9394FB7529}"/>
              </a:ext>
            </a:extLst>
          </p:cNvPr>
          <p:cNvCxnSpPr>
            <a:cxnSpLocks/>
          </p:cNvCxnSpPr>
          <p:nvPr/>
        </p:nvCxnSpPr>
        <p:spPr>
          <a:xfrm>
            <a:off x="2026920" y="2089491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2026920" y="4531022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5126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799" y="293340"/>
            <a:ext cx="972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INBP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소개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6F5E73D-B07A-4F57-BBFD-68BC7C7CB57A}"/>
              </a:ext>
            </a:extLst>
          </p:cNvPr>
          <p:cNvSpPr txBox="1"/>
          <p:nvPr/>
        </p:nvSpPr>
        <p:spPr>
          <a:xfrm>
            <a:off x="6645080" y="1514465"/>
            <a:ext cx="464903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명칭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Master Class INBP Patisserie</a:t>
            </a: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취득 자격증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INBP 1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과정 수료 후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번의 테스트를 거쳐 </a:t>
            </a: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INBP Patisserie-Chocolate diploma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취득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지원자격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호텔 조리대학에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 이상 재학 중이고 제과 제빵 수업을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번 이상 이수한 학생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선발과정 및 인원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포트폴리오와 학점으로 서류 평가 진행 후 선발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- 22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학년도 기준 총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40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명의 학생으로 구성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(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우송대학교 학생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30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명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우송정보대 학생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10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명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pic>
        <p:nvPicPr>
          <p:cNvPr id="5" name="그림 4" descr="클립아트이(가) 표시된 사진&#10;&#10;자동 생성된 설명">
            <a:extLst>
              <a:ext uri="{FF2B5EF4-FFF2-40B4-BE49-F238E27FC236}">
                <a16:creationId xmlns:a16="http://schemas.microsoft.com/office/drawing/2014/main" id="{AA66ABB4-E2B1-4F21-A6A7-EFE0F81BD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2" y="3214675"/>
            <a:ext cx="5857875" cy="14859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B372CAB-3714-40B9-9AC8-CAD42AAD2E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3075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799" y="293340"/>
            <a:ext cx="972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INBP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소개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6F5E73D-B07A-4F57-BBFD-68BC7C7CB57A}"/>
              </a:ext>
            </a:extLst>
          </p:cNvPr>
          <p:cNvSpPr txBox="1"/>
          <p:nvPr/>
        </p:nvSpPr>
        <p:spPr>
          <a:xfrm>
            <a:off x="577559" y="1867125"/>
            <a:ext cx="498434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[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장점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]</a:t>
            </a: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INBP diplomas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와 증명서는 프랑스 뿐만 아니라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전세계적으로 널리 인정받음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프랑스 제과 및 케이크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초콜릿 아트 등 다양한 품목을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반복적으로 학습하여 </a:t>
            </a:r>
            <a:r>
              <a:rPr lang="ko-KR" altLang="en-US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제과제빵의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기본 </a:t>
            </a:r>
            <a:r>
              <a:rPr lang="ko-KR" altLang="en-US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기술뿐만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아니라 최신 트랜드에 맞는 맛과 기술을 습득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모든 수업은 프랑스 교수님의 지도 아래 수업이 진행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개별지도를 통하여 개인이 모든 제품 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혼자서 만들 수 있도록 훈련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F38D55F-1EDF-41B8-B432-37736FDA86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7028" y="1951660"/>
            <a:ext cx="5432972" cy="352425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73742DF-C016-479B-BA44-FFC685600B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8926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 descr="사람, 실내, 천장, 테이블이(가) 표시된 사진&#10;&#10;자동 생성된 설명">
            <a:extLst>
              <a:ext uri="{FF2B5EF4-FFF2-40B4-BE49-F238E27FC236}">
                <a16:creationId xmlns:a16="http://schemas.microsoft.com/office/drawing/2014/main" id="{914774D8-EF15-4659-9C67-C617266A89A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84" y="0"/>
            <a:ext cx="9952893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2131060" y="3007141"/>
            <a:ext cx="792988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CETT - UB </a:t>
            </a:r>
            <a:r>
              <a:rPr lang="ko-KR" altLang="en-US" sz="4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프로그램 </a:t>
            </a:r>
            <a:endParaRPr lang="en-US" altLang="ko-KR" sz="4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ko-KR" altLang="en-US" sz="20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125A5A9A-6A63-42C0-8160-7F9394FB7529}"/>
              </a:ext>
            </a:extLst>
          </p:cNvPr>
          <p:cNvCxnSpPr>
            <a:cxnSpLocks/>
          </p:cNvCxnSpPr>
          <p:nvPr/>
        </p:nvCxnSpPr>
        <p:spPr>
          <a:xfrm>
            <a:off x="2026920" y="2089491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2026920" y="4577916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322288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799" y="293340"/>
            <a:ext cx="972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CETT-UB 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소개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6F5E73D-B07A-4F57-BBFD-68BC7C7CB57A}"/>
              </a:ext>
            </a:extLst>
          </p:cNvPr>
          <p:cNvSpPr txBox="1"/>
          <p:nvPr/>
        </p:nvSpPr>
        <p:spPr>
          <a:xfrm>
            <a:off x="6864851" y="1818625"/>
            <a:ext cx="423164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스페인 바르셀로나의 </a:t>
            </a:r>
            <a:r>
              <a:rPr lang="en-US" altLang="ko-KR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CETT-UB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(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바르셀로나 대학으로 스페인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위 대학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현지 교수님 수업으로 진행 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우송대학교 등록금 이외의 추가 등록금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x</a:t>
            </a: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(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기숙사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기타 경비등은 별도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전과정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영어로 강의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시작시점은 선택가능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봄학기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(2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월 말부터 다음해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월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</a:t>
            </a:r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가을 학기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(9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월부터 다음해 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7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월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A7F32159-88ED-428B-B924-E7924FCB9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53" y="2110966"/>
            <a:ext cx="5627077" cy="338563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FA0FECE-83C7-4AB6-9793-6BEDBE14BF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6603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799" y="293340"/>
            <a:ext cx="97261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CETT-UB 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사진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1E924CE5-536A-4AE4-9947-845935A2D98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59" y="1166577"/>
            <a:ext cx="3276819" cy="2457615"/>
          </a:xfrm>
          <a:prstGeom prst="rect">
            <a:avLst/>
          </a:prstGeom>
        </p:spPr>
      </p:pic>
      <p:pic>
        <p:nvPicPr>
          <p:cNvPr id="7" name="그림 6" descr="사람, 실내이(가) 표시된 사진&#10;&#10;자동 생성된 설명">
            <a:extLst>
              <a:ext uri="{FF2B5EF4-FFF2-40B4-BE49-F238E27FC236}">
                <a16:creationId xmlns:a16="http://schemas.microsoft.com/office/drawing/2014/main" id="{EBC739B8-D916-41F7-B910-F3A87EB470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32" r="7159"/>
          <a:stretch/>
        </p:blipFill>
        <p:spPr>
          <a:xfrm rot="5400000">
            <a:off x="8146687" y="755593"/>
            <a:ext cx="2454849" cy="3276818"/>
          </a:xfrm>
          <a:prstGeom prst="rect">
            <a:avLst/>
          </a:prstGeom>
        </p:spPr>
      </p:pic>
      <p:pic>
        <p:nvPicPr>
          <p:cNvPr id="12" name="그림 11" descr="사람, 실내, 그룹, 그릇이(가) 표시된 사진&#10;&#10;자동 생성된 설명">
            <a:extLst>
              <a:ext uri="{FF2B5EF4-FFF2-40B4-BE49-F238E27FC236}">
                <a16:creationId xmlns:a16="http://schemas.microsoft.com/office/drawing/2014/main" id="{E3674B64-039C-4513-A435-97DDAAD83E3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59" y="3839741"/>
            <a:ext cx="3276820" cy="2457615"/>
          </a:xfrm>
          <a:prstGeom prst="rect">
            <a:avLst/>
          </a:prstGeom>
        </p:spPr>
      </p:pic>
      <p:pic>
        <p:nvPicPr>
          <p:cNvPr id="14" name="그림 13" descr="사람, 실내이(가) 표시된 사진&#10;&#10;자동 생성된 설명">
            <a:extLst>
              <a:ext uri="{FF2B5EF4-FFF2-40B4-BE49-F238E27FC236}">
                <a16:creationId xmlns:a16="http://schemas.microsoft.com/office/drawing/2014/main" id="{25364A24-514F-46C8-8FFE-CB2CEBA68BA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571" y="3839741"/>
            <a:ext cx="3276819" cy="2457615"/>
          </a:xfrm>
          <a:prstGeom prst="rect">
            <a:avLst/>
          </a:prstGeom>
        </p:spPr>
      </p:pic>
      <p:pic>
        <p:nvPicPr>
          <p:cNvPr id="16" name="그림 15" descr="텍스트, 실내, 사람, 벽이(가) 표시된 사진&#10;&#10;자동 생성된 설명">
            <a:extLst>
              <a:ext uri="{FF2B5EF4-FFF2-40B4-BE49-F238E27FC236}">
                <a16:creationId xmlns:a16="http://schemas.microsoft.com/office/drawing/2014/main" id="{097B39E3-40B9-497F-A9C8-1C236ABAAFC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015" y="3839740"/>
            <a:ext cx="3276820" cy="2457615"/>
          </a:xfrm>
          <a:prstGeom prst="rect">
            <a:avLst/>
          </a:prstGeom>
        </p:spPr>
      </p:pic>
      <p:pic>
        <p:nvPicPr>
          <p:cNvPr id="18" name="그림 17" descr="플레이트, 음식, 테이블, 하얀색이(가) 표시된 사진&#10;&#10;자동 생성된 설명">
            <a:extLst>
              <a:ext uri="{FF2B5EF4-FFF2-40B4-BE49-F238E27FC236}">
                <a16:creationId xmlns:a16="http://schemas.microsoft.com/office/drawing/2014/main" id="{5318130D-FCFB-4B45-8E87-8B0BA93BC80A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015" y="1166577"/>
            <a:ext cx="3276820" cy="245761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8748510-68D9-4091-BAF3-1AB7AB2F71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85744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졸업 후 진로 및 취업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F6BA5B-59B8-41A1-97E0-58103CE024C1}"/>
              </a:ext>
            </a:extLst>
          </p:cNvPr>
          <p:cNvSpPr/>
          <p:nvPr/>
        </p:nvSpPr>
        <p:spPr>
          <a:xfrm>
            <a:off x="3480650" y="3211175"/>
            <a:ext cx="54745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취득 가능 자격증</a:t>
            </a:r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  <a:endParaRPr lang="en-US" altLang="ko-KR" sz="5400" b="1" cap="none" spc="0" dirty="0">
              <a:ln/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6C1C3C1-25A6-462E-B963-9EF7CBA4C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51923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취득가능 자격증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그림 6">
            <a:extLst>
              <a:ext uri="{FF2B5EF4-FFF2-40B4-BE49-F238E27FC236}">
                <a16:creationId xmlns:a16="http://schemas.microsoft.com/office/drawing/2014/main" id="{7565EA33-3BAA-481F-B839-2EB3C1658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737" y="1776004"/>
            <a:ext cx="2828636" cy="250841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0E8AB3-4000-40A9-B5E9-9886D23894FC}"/>
              </a:ext>
            </a:extLst>
          </p:cNvPr>
          <p:cNvSpPr txBox="1"/>
          <p:nvPr/>
        </p:nvSpPr>
        <p:spPr>
          <a:xfrm>
            <a:off x="8277981" y="4790854"/>
            <a:ext cx="32267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</a:t>
            </a:r>
            <a:r>
              <a:rPr lang="en-US" altLang="ko-KR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7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2019</a:t>
            </a:r>
            <a:r>
              <a:rPr lang="ko-KR" altLang="en-US" sz="17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계절학기에 </a:t>
            </a:r>
            <a:endParaRPr lang="en-US" altLang="ko-KR" sz="1700" dirty="0">
              <a:solidFill>
                <a:srgbClr val="FF0000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1700" dirty="0">
                <a:solidFill>
                  <a:srgbClr val="FF0000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자격증 반 운영 및 수강</a:t>
            </a:r>
            <a:endParaRPr lang="en-US" altLang="ko-KR" sz="1700" dirty="0">
              <a:solidFill>
                <a:srgbClr val="FF0000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endParaRPr lang="en-US" altLang="ko-KR" sz="1700" dirty="0">
              <a:solidFill>
                <a:srgbClr val="FF0000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[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매년 </a:t>
            </a:r>
            <a:r>
              <a:rPr lang="ko-KR" altLang="en-US" sz="14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다른과목의</a:t>
            </a:r>
            <a:r>
              <a:rPr lang="ko-KR" altLang="en-US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비출석교과목 개설</a:t>
            </a:r>
            <a:r>
              <a:rPr lang="en-US" altLang="ko-KR" sz="1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]</a:t>
            </a:r>
          </a:p>
          <a:p>
            <a:pPr algn="ctr"/>
            <a:r>
              <a:rPr lang="en-US" altLang="ko-KR" sz="11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1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개설 여부는 상황에 따라 유동적</a:t>
            </a:r>
            <a:r>
              <a:rPr lang="en-US" altLang="ko-KR" sz="11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endParaRPr lang="ko-KR" altLang="en-US" sz="11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0FBBA5-B024-45B2-8971-FE0D770DDC9C}"/>
              </a:ext>
            </a:extLst>
          </p:cNvPr>
          <p:cNvSpPr txBox="1"/>
          <p:nvPr/>
        </p:nvSpPr>
        <p:spPr>
          <a:xfrm>
            <a:off x="1999432" y="1194992"/>
            <a:ext cx="58993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*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조리기능사 자격증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필기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식품위생 및 법규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 </a:t>
            </a:r>
            <a:r>
              <a:rPr lang="ko-KR" altLang="en-US" sz="1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식품학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조리이론과 원가계산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공중보건 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    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객관식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지 </a:t>
            </a:r>
            <a:r>
              <a:rPr lang="ko-KR" altLang="en-US" sz="1600" dirty="0" err="1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택일형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60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문제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실기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한식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양식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일식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중식 </a:t>
            </a:r>
            <a:r>
              <a:rPr lang="en-US" altLang="ko-KR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 </a:t>
            </a:r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복어 조리기능사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C9C717-914D-4A18-8587-83B773F92C44}"/>
              </a:ext>
            </a:extLst>
          </p:cNvPr>
          <p:cNvSpPr txBox="1"/>
          <p:nvPr/>
        </p:nvSpPr>
        <p:spPr>
          <a:xfrm>
            <a:off x="4354257" y="6387445"/>
            <a:ext cx="22271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떡제조기능사 자격증</a:t>
            </a:r>
            <a:endParaRPr lang="en-US" altLang="ko-KR" sz="1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12" name="그래픽 5" descr="셰프 모자 윤곽선">
            <a:extLst>
              <a:ext uri="{FF2B5EF4-FFF2-40B4-BE49-F238E27FC236}">
                <a16:creationId xmlns:a16="http://schemas.microsoft.com/office/drawing/2014/main" id="{F0B8FAE6-C04B-4852-ABCC-B7141675393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0610" y="1186522"/>
            <a:ext cx="914400" cy="914400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A15E8486-D5BA-4AF9-A1B6-9721DC4E7686}"/>
              </a:ext>
            </a:extLst>
          </p:cNvPr>
          <p:cNvGrpSpPr/>
          <p:nvPr/>
        </p:nvGrpSpPr>
        <p:grpSpPr>
          <a:xfrm>
            <a:off x="591941" y="2536763"/>
            <a:ext cx="2215196" cy="1252954"/>
            <a:chOff x="8676364" y="4771089"/>
            <a:chExt cx="2879457" cy="1252954"/>
          </a:xfrm>
        </p:grpSpPr>
        <p:pic>
          <p:nvPicPr>
            <p:cNvPr id="17" name="그래픽 21" descr="마티니 윤곽선">
              <a:extLst>
                <a:ext uri="{FF2B5EF4-FFF2-40B4-BE49-F238E27FC236}">
                  <a16:creationId xmlns:a16="http://schemas.microsoft.com/office/drawing/2014/main" id="{31FAD8A2-C229-4B68-8DCB-26AFF26B8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9658892" y="4771089"/>
              <a:ext cx="914400" cy="914400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9FD1C84-A738-4441-B853-8A2F9469E7FC}"/>
                </a:ext>
              </a:extLst>
            </p:cNvPr>
            <p:cNvSpPr txBox="1"/>
            <p:nvPr/>
          </p:nvSpPr>
          <p:spPr>
            <a:xfrm>
              <a:off x="8676364" y="5685489"/>
              <a:ext cx="28794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조주기능사 </a:t>
              </a:r>
              <a:r>
                <a:rPr lang="en-US" altLang="ko-KR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/ </a:t>
              </a:r>
              <a:r>
                <a:rPr lang="ko-KR" altLang="en-US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국제바텐더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620B9717-D582-4C4B-8920-AFFE43C92394}"/>
              </a:ext>
            </a:extLst>
          </p:cNvPr>
          <p:cNvGrpSpPr/>
          <p:nvPr/>
        </p:nvGrpSpPr>
        <p:grpSpPr>
          <a:xfrm>
            <a:off x="3186668" y="2471917"/>
            <a:ext cx="2136929" cy="1314271"/>
            <a:chOff x="1979597" y="2862836"/>
            <a:chExt cx="2131965" cy="1314271"/>
          </a:xfrm>
        </p:grpSpPr>
        <p:pic>
          <p:nvPicPr>
            <p:cNvPr id="20" name="그래픽 46" descr="사원증 윤곽선">
              <a:extLst>
                <a:ext uri="{FF2B5EF4-FFF2-40B4-BE49-F238E27FC236}">
                  <a16:creationId xmlns:a16="http://schemas.microsoft.com/office/drawing/2014/main" id="{5E925B9A-D244-4337-8539-31701AD2EC4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218540" y="2862836"/>
              <a:ext cx="914400" cy="9144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08ABA90-7C88-47FD-A5F4-34FDA666B5EF}"/>
                </a:ext>
              </a:extLst>
            </p:cNvPr>
            <p:cNvSpPr txBox="1"/>
            <p:nvPr/>
          </p:nvSpPr>
          <p:spPr>
            <a:xfrm>
              <a:off x="1979597" y="3838553"/>
              <a:ext cx="213196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외식경영관리사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A0B50B4C-EB13-4F66-8220-AFDF1A568B34}"/>
              </a:ext>
            </a:extLst>
          </p:cNvPr>
          <p:cNvGrpSpPr/>
          <p:nvPr/>
        </p:nvGrpSpPr>
        <p:grpSpPr>
          <a:xfrm>
            <a:off x="5124719" y="2573011"/>
            <a:ext cx="2131965" cy="1231481"/>
            <a:chOff x="3549661" y="1379926"/>
            <a:chExt cx="2131965" cy="1231481"/>
          </a:xfrm>
        </p:grpSpPr>
        <p:pic>
          <p:nvPicPr>
            <p:cNvPr id="23" name="그래픽 23" descr="거품기 윤곽선">
              <a:extLst>
                <a:ext uri="{FF2B5EF4-FFF2-40B4-BE49-F238E27FC236}">
                  <a16:creationId xmlns:a16="http://schemas.microsoft.com/office/drawing/2014/main" id="{BAF286B1-F419-4B03-ACD2-BCCAD8DDC7E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003946" y="1379926"/>
              <a:ext cx="914400" cy="9144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3FE2BBE-E41A-4E74-81CD-F632281DADE3}"/>
                </a:ext>
              </a:extLst>
            </p:cNvPr>
            <p:cNvSpPr txBox="1"/>
            <p:nvPr/>
          </p:nvSpPr>
          <p:spPr>
            <a:xfrm>
              <a:off x="3549661" y="2272853"/>
              <a:ext cx="213196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 err="1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제과제빵기능사</a:t>
              </a:r>
              <a:endPara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B7E82E39-D569-457A-8722-1CB44ACCA5D5}"/>
              </a:ext>
            </a:extLst>
          </p:cNvPr>
          <p:cNvGrpSpPr/>
          <p:nvPr/>
        </p:nvGrpSpPr>
        <p:grpSpPr>
          <a:xfrm>
            <a:off x="995611" y="4008518"/>
            <a:ext cx="1373578" cy="1164421"/>
            <a:chOff x="7535531" y="1454577"/>
            <a:chExt cx="1373578" cy="1164421"/>
          </a:xfrm>
        </p:grpSpPr>
        <p:pic>
          <p:nvPicPr>
            <p:cNvPr id="26" name="그래픽 44" descr="살균제 윤곽선">
              <a:extLst>
                <a:ext uri="{FF2B5EF4-FFF2-40B4-BE49-F238E27FC236}">
                  <a16:creationId xmlns:a16="http://schemas.microsoft.com/office/drawing/2014/main" id="{D7F06227-45B7-4CA4-A045-8066159882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705906" y="1454577"/>
              <a:ext cx="914400" cy="914400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AE11D8B-A96E-41F6-81C7-C408BBFE5999}"/>
                </a:ext>
              </a:extLst>
            </p:cNvPr>
            <p:cNvSpPr txBox="1"/>
            <p:nvPr/>
          </p:nvSpPr>
          <p:spPr>
            <a:xfrm>
              <a:off x="7535531" y="2280444"/>
              <a:ext cx="137357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국제위생사</a:t>
              </a:r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37B7EEBE-943A-4214-8691-B70B3D806A4B}"/>
              </a:ext>
            </a:extLst>
          </p:cNvPr>
          <p:cNvGrpSpPr/>
          <p:nvPr/>
        </p:nvGrpSpPr>
        <p:grpSpPr>
          <a:xfrm>
            <a:off x="2747614" y="3934678"/>
            <a:ext cx="2431729" cy="1510397"/>
            <a:chOff x="967913" y="4724122"/>
            <a:chExt cx="2431729" cy="1510397"/>
          </a:xfrm>
        </p:grpSpPr>
        <p:pic>
          <p:nvPicPr>
            <p:cNvPr id="29" name="그래픽 9" descr="커피 콩 윤곽선">
              <a:extLst>
                <a:ext uri="{FF2B5EF4-FFF2-40B4-BE49-F238E27FC236}">
                  <a16:creationId xmlns:a16="http://schemas.microsoft.com/office/drawing/2014/main" id="{23F1FB1E-A16B-46C6-A8DD-27413108F9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1624673" y="4724122"/>
              <a:ext cx="914400" cy="914400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2F5057D-430E-4ADA-98FA-DA511504D12E}"/>
                </a:ext>
              </a:extLst>
            </p:cNvPr>
            <p:cNvSpPr txBox="1"/>
            <p:nvPr/>
          </p:nvSpPr>
          <p:spPr>
            <a:xfrm>
              <a:off x="967913" y="5649744"/>
              <a:ext cx="243172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바리스타 </a:t>
              </a:r>
              <a:r>
                <a:rPr lang="en-US" altLang="ko-KR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/ </a:t>
              </a:r>
              <a:r>
                <a:rPr lang="ko-KR" altLang="en-US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커피</a:t>
              </a:r>
              <a:r>
                <a:rPr lang="en-US" altLang="ko-KR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SCAE</a:t>
              </a:r>
            </a:p>
            <a:p>
              <a:pPr algn="ctr"/>
              <a:r>
                <a:rPr lang="ko-KR" altLang="en-US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국제자격증</a:t>
              </a:r>
            </a:p>
          </p:txBody>
        </p: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469B4D89-6F7C-48F3-8B36-E81D9EBA4BC9}"/>
              </a:ext>
            </a:extLst>
          </p:cNvPr>
          <p:cNvGrpSpPr/>
          <p:nvPr/>
        </p:nvGrpSpPr>
        <p:grpSpPr>
          <a:xfrm>
            <a:off x="5316246" y="4079245"/>
            <a:ext cx="1365582" cy="1317043"/>
            <a:chOff x="10278338" y="1916292"/>
            <a:chExt cx="1365582" cy="1317043"/>
          </a:xfrm>
        </p:grpSpPr>
        <p:pic>
          <p:nvPicPr>
            <p:cNvPr id="32" name="그래픽 42" descr="중국 찻주전자 및 컵 윤곽선">
              <a:extLst>
                <a:ext uri="{FF2B5EF4-FFF2-40B4-BE49-F238E27FC236}">
                  <a16:creationId xmlns:a16="http://schemas.microsoft.com/office/drawing/2014/main" id="{FB53F887-5A97-4AFD-92AC-61E089CCBA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10429919" y="1916292"/>
              <a:ext cx="1029077" cy="1029077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435C984-5B20-4F63-A6A6-34BBEF5A2736}"/>
                </a:ext>
              </a:extLst>
            </p:cNvPr>
            <p:cNvSpPr txBox="1"/>
            <p:nvPr/>
          </p:nvSpPr>
          <p:spPr>
            <a:xfrm>
              <a:off x="10278338" y="2894781"/>
              <a:ext cx="136558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 err="1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티소믈리에</a:t>
              </a:r>
              <a:endParaRPr lang="ko-KR" altLang="en-US" sz="1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1CD6713F-6719-4F4B-9862-AA896597A41E}"/>
              </a:ext>
            </a:extLst>
          </p:cNvPr>
          <p:cNvGrpSpPr/>
          <p:nvPr/>
        </p:nvGrpSpPr>
        <p:grpSpPr>
          <a:xfrm>
            <a:off x="1452702" y="5456297"/>
            <a:ext cx="2431729" cy="1269702"/>
            <a:chOff x="8293024" y="3091407"/>
            <a:chExt cx="2431729" cy="1269702"/>
          </a:xfrm>
        </p:grpSpPr>
        <p:pic>
          <p:nvPicPr>
            <p:cNvPr id="35" name="그래픽 17" descr="와인 윤곽선">
              <a:extLst>
                <a:ext uri="{FF2B5EF4-FFF2-40B4-BE49-F238E27FC236}">
                  <a16:creationId xmlns:a16="http://schemas.microsoft.com/office/drawing/2014/main" id="{9D0CEA0C-4AA1-469E-96A2-70C9884EB8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8821433" y="3091407"/>
              <a:ext cx="914400" cy="914400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5D4CB95A-FFE9-43F2-9A30-080DEB9DFA6A}"/>
                </a:ext>
              </a:extLst>
            </p:cNvPr>
            <p:cNvSpPr txBox="1"/>
            <p:nvPr/>
          </p:nvSpPr>
          <p:spPr>
            <a:xfrm>
              <a:off x="8293024" y="4022555"/>
              <a:ext cx="243172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와인 </a:t>
              </a:r>
              <a:r>
                <a:rPr lang="en-US" altLang="ko-KR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WEST </a:t>
              </a:r>
              <a:r>
                <a:rPr lang="ko-KR" altLang="en-US" sz="1600" dirty="0"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공인자격증</a:t>
              </a:r>
            </a:p>
          </p:txBody>
        </p:sp>
      </p:grpSp>
      <p:pic>
        <p:nvPicPr>
          <p:cNvPr id="2050" name="Picture 2" descr="Mochi free icon">
            <a:extLst>
              <a:ext uri="{FF2B5EF4-FFF2-40B4-BE49-F238E27FC236}">
                <a16:creationId xmlns:a16="http://schemas.microsoft.com/office/drawing/2014/main" id="{BD22E9EF-0518-4F39-A267-DA233F103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945" y="5497241"/>
            <a:ext cx="794158" cy="79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AD97D9B8-651B-4F5D-AEB2-59B58E5F6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6682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학생회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F6BA5B-59B8-41A1-97E0-58103CE024C1}"/>
              </a:ext>
            </a:extLst>
          </p:cNvPr>
          <p:cNvSpPr/>
          <p:nvPr/>
        </p:nvSpPr>
        <p:spPr>
          <a:xfrm>
            <a:off x="3309637" y="3211175"/>
            <a:ext cx="58165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“19</a:t>
            </a:r>
            <a:r>
              <a:rPr lang="ko-KR" altLang="en-US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 학생회 </a:t>
            </a:r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COS”</a:t>
            </a:r>
            <a:endParaRPr lang="en-US" altLang="ko-KR" sz="5400" b="1" cap="none" spc="0" dirty="0">
              <a:ln/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C62889B-488B-4FC9-9027-12440CFDB3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8953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303737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19</a:t>
            </a:r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 학생회 소개 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D5C3902E-5C2B-4C7D-844C-77350AD3A245}"/>
              </a:ext>
            </a:extLst>
          </p:cNvPr>
          <p:cNvSpPr txBox="1"/>
          <p:nvPr/>
        </p:nvSpPr>
        <p:spPr>
          <a:xfrm>
            <a:off x="6711782" y="2458232"/>
            <a:ext cx="371058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COS</a:t>
            </a:r>
          </a:p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dirty="0">
                <a:solidFill>
                  <a:schemeClr val="accent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C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aring </a:t>
            </a:r>
          </a:p>
          <a:p>
            <a:pPr algn="ctr"/>
            <a:r>
              <a:rPr lang="en-US" altLang="ko-KR" dirty="0">
                <a:solidFill>
                  <a:schemeClr val="accent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O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ur</a:t>
            </a:r>
          </a:p>
          <a:p>
            <a:pPr algn="ctr"/>
            <a:r>
              <a:rPr lang="en-US" altLang="ko-KR" dirty="0">
                <a:solidFill>
                  <a:schemeClr val="accent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S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tudents</a:t>
            </a:r>
          </a:p>
          <a:p>
            <a:pPr algn="ctr"/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</a:t>
            </a:r>
            <a:r>
              <a:rPr lang="ko-KR" altLang="en-US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학생들 모두를 케어 하겠다는 뜻</a:t>
            </a:r>
            <a:r>
              <a:rPr lang="en-US" altLang="ko-KR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”</a:t>
            </a:r>
          </a:p>
          <a:p>
            <a:endParaRPr lang="en-US" altLang="ko-KR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48AD5CC-FA59-4C1B-874F-DEE3EC0321BD}"/>
              </a:ext>
            </a:extLst>
          </p:cNvPr>
          <p:cNvSpPr/>
          <p:nvPr/>
        </p:nvSpPr>
        <p:spPr>
          <a:xfrm>
            <a:off x="6502406" y="2206399"/>
            <a:ext cx="4129338" cy="3206488"/>
          </a:xfrm>
          <a:prstGeom prst="rect">
            <a:avLst/>
          </a:prstGeom>
          <a:noFill/>
          <a:ln w="28575">
            <a:solidFill>
              <a:schemeClr val="accent1">
                <a:lumMod val="50000"/>
              </a:schemeClr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398730D5-44B7-44E2-8111-70F157C922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101" y="1312430"/>
            <a:ext cx="4994425" cy="499442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269A742-BF85-45BA-8018-7415E0316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91432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0B3B4D9-E8E9-4352-B05F-9FE5C56D7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44" y="0"/>
            <a:ext cx="102835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94603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177800" y="293340"/>
            <a:ext cx="792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외식조리전공 무엇이든 물어보세요</a:t>
            </a:r>
            <a:r>
              <a:rPr lang="en-US" altLang="ko-KR" sz="2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&gt;&gt;</a:t>
            </a:r>
          </a:p>
          <a:p>
            <a:endParaRPr lang="en-US" altLang="ko-KR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endParaRPr lang="ko-KR" altLang="en-US" sz="24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177800" y="903902"/>
            <a:ext cx="112522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FCF6BA5B-59B8-41A1-97E0-58103CE024C1}"/>
              </a:ext>
            </a:extLst>
          </p:cNvPr>
          <p:cNvSpPr/>
          <p:nvPr/>
        </p:nvSpPr>
        <p:spPr>
          <a:xfrm>
            <a:off x="5040365" y="3211175"/>
            <a:ext cx="23551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altLang="ko-KR" sz="5400" b="1" dirty="0">
                <a:ln/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“Q&amp;A”</a:t>
            </a:r>
            <a:endParaRPr lang="en-US" altLang="ko-KR" sz="5400" b="1" cap="none" spc="0" dirty="0">
              <a:ln/>
              <a:effectLst/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C5565D2-01DB-4513-8D74-3AA6DC471B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6329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EB0E7E-3241-4549-A781-A4AB0101590B}"/>
              </a:ext>
            </a:extLst>
          </p:cNvPr>
          <p:cNvSpPr txBox="1"/>
          <p:nvPr/>
        </p:nvSpPr>
        <p:spPr>
          <a:xfrm>
            <a:off x="2284350" y="2796487"/>
            <a:ext cx="792988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60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감사합니다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125A5A9A-6A63-42C0-8160-7F9394FB7529}"/>
              </a:ext>
            </a:extLst>
          </p:cNvPr>
          <p:cNvCxnSpPr>
            <a:cxnSpLocks/>
          </p:cNvCxnSpPr>
          <p:nvPr/>
        </p:nvCxnSpPr>
        <p:spPr>
          <a:xfrm>
            <a:off x="2026920" y="2089491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54443F51-F619-4DE0-B051-090A9B3C5905}"/>
              </a:ext>
            </a:extLst>
          </p:cNvPr>
          <p:cNvCxnSpPr>
            <a:cxnSpLocks/>
          </p:cNvCxnSpPr>
          <p:nvPr/>
        </p:nvCxnSpPr>
        <p:spPr>
          <a:xfrm>
            <a:off x="2026920" y="4531022"/>
            <a:ext cx="803148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" name="그림 5">
            <a:extLst>
              <a:ext uri="{FF2B5EF4-FFF2-40B4-BE49-F238E27FC236}">
                <a16:creationId xmlns:a16="http://schemas.microsoft.com/office/drawing/2014/main" id="{03E39DCB-3A9F-49A0-A6FB-8F77AB6E5C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352" y="167188"/>
            <a:ext cx="681160" cy="60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50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7024</TotalTime>
  <Words>2300</Words>
  <Application>Microsoft Office PowerPoint</Application>
  <PresentationFormat>와이드스크린</PresentationFormat>
  <Paragraphs>417</Paragraphs>
  <Slides>56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56</vt:i4>
      </vt:variant>
    </vt:vector>
  </HeadingPairs>
  <TitlesOfParts>
    <vt:vector size="62" baseType="lpstr">
      <vt:lpstr>경기천년제목 Medium</vt:lpstr>
      <vt:lpstr>Symbol</vt:lpstr>
      <vt:lpstr>메이플스토리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호텔외식조리대학 창업메뉴경진대회  &gt;&gt;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 근형</dc:creator>
  <cp:lastModifiedBy>연 세</cp:lastModifiedBy>
  <cp:revision>146</cp:revision>
  <dcterms:created xsi:type="dcterms:W3CDTF">2021-01-31T07:04:56Z</dcterms:created>
  <dcterms:modified xsi:type="dcterms:W3CDTF">2022-01-25T01:16:07Z</dcterms:modified>
</cp:coreProperties>
</file>